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366" r:id="rId2"/>
    <p:sldId id="384" r:id="rId3"/>
    <p:sldId id="387" r:id="rId4"/>
    <p:sldId id="369" r:id="rId5"/>
    <p:sldId id="388" r:id="rId6"/>
    <p:sldId id="371" r:id="rId7"/>
    <p:sldId id="372" r:id="rId8"/>
    <p:sldId id="382" r:id="rId9"/>
    <p:sldId id="376" r:id="rId10"/>
    <p:sldId id="389" r:id="rId11"/>
    <p:sldId id="378" r:id="rId12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910" userDrawn="1">
          <p15:clr>
            <a:srgbClr val="A4A3A4"/>
          </p15:clr>
        </p15:guide>
        <p15:guide id="2" pos="42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 정훈" initials="신정" lastIdx="4" clrIdx="0">
    <p:extLst>
      <p:ext uri="{19B8F6BF-5375-455C-9EA6-DF929625EA0E}">
        <p15:presenceInfo xmlns:p15="http://schemas.microsoft.com/office/powerpoint/2012/main" userId="007d6efa7d5cf0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62456"/>
    <a:srgbClr val="92D050"/>
    <a:srgbClr val="7AB0E2"/>
    <a:srgbClr val="FFF2CC"/>
    <a:srgbClr val="2B2C2F"/>
    <a:srgbClr val="273360"/>
    <a:srgbClr val="E6E6E6"/>
    <a:srgbClr val="000000"/>
    <a:srgbClr val="006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71" autoAdjust="0"/>
    <p:restoredTop sz="95583" autoAdjust="0"/>
  </p:normalViewPr>
  <p:slideViewPr>
    <p:cSldViewPr snapToGrid="0" showGuides="1">
      <p:cViewPr varScale="1">
        <p:scale>
          <a:sx n="128" d="100"/>
          <a:sy n="128" d="100"/>
        </p:scale>
        <p:origin x="1278" y="120"/>
      </p:cViewPr>
      <p:guideLst>
        <p:guide pos="5910"/>
        <p:guide pos="42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111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8426616768492E-2"/>
          <c:y val="2.9702350165855783E-2"/>
          <c:w val="0.8899814614431093"/>
          <c:h val="0.5529762292142023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채용예정 직무 분야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4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4B7-4448-8F75-41E772C35ACF}"/>
              </c:ext>
            </c:extLst>
          </c:dPt>
          <c:dPt>
            <c:idx val="1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4B7-4448-8F75-41E772C35ACF}"/>
              </c:ext>
            </c:extLst>
          </c:dPt>
          <c:dPt>
            <c:idx val="2"/>
            <c:bubble3D val="0"/>
            <c:spPr>
              <a:solidFill>
                <a:schemeClr val="accent2">
                  <a:shade val="8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74B7-4448-8F75-41E772C35ACF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74B7-4448-8F75-41E772C35ACF}"/>
              </c:ext>
            </c:extLst>
          </c:dPt>
          <c:dPt>
            <c:idx val="4"/>
            <c:bubble3D val="0"/>
            <c:spPr>
              <a:solidFill>
                <a:schemeClr val="accent2">
                  <a:tint val="8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74B7-4448-8F75-41E772C35ACF}"/>
              </c:ext>
            </c:extLst>
          </c:dPt>
          <c:dPt>
            <c:idx val="5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74B7-4448-8F75-41E772C35ACF}"/>
              </c:ext>
            </c:extLst>
          </c:dPt>
          <c:cat>
            <c:strRef>
              <c:f>Sheet1!$A$2:$A$7</c:f>
              <c:strCache>
                <c:ptCount val="6"/>
                <c:pt idx="0">
                  <c:v>백엔드 개발</c:v>
                </c:pt>
                <c:pt idx="1">
                  <c:v>데이터분석/처리</c:v>
                </c:pt>
                <c:pt idx="2">
                  <c:v>서비스 개발</c:v>
                </c:pt>
                <c:pt idx="3">
                  <c:v>프론트엔드 개발</c:v>
                </c:pt>
                <c:pt idx="4">
                  <c:v>컴퓨터시스템</c:v>
                </c:pt>
                <c:pt idx="5">
                  <c:v>기타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16</c:v>
                </c:pt>
                <c:pt idx="1">
                  <c:v>12</c:v>
                </c:pt>
                <c:pt idx="2">
                  <c:v>10</c:v>
                </c:pt>
                <c:pt idx="3">
                  <c:v>9</c:v>
                </c:pt>
                <c:pt idx="4">
                  <c:v>1</c:v>
                </c:pt>
                <c:pt idx="5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74B7-4448-8F75-41E772C35A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1445785785482099"/>
          <c:w val="0.96379447822186781"/>
          <c:h val="0.16182400742203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-1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95DF85C8-F88C-4EA1-A94E-016AE6DD2859}" type="datetimeFigureOut">
              <a:rPr lang="ko-KR" altLang="en-US" smtClean="0"/>
              <a:pPr/>
              <a:t>2022-11-21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B3430375-08AA-4506-98E5-EE74DAA67A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01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30375-08AA-4506-98E5-EE74DAA67A62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3146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차 산업혁명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267391-6CD4-4F00-A1B5-9CB6438FF11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2326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표지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프로젝터이(가) 표시된 사진&#10;&#10;자동 생성된 설명">
            <a:extLst>
              <a:ext uri="{FF2B5EF4-FFF2-40B4-BE49-F238E27FC236}">
                <a16:creationId xmlns:a16="http://schemas.microsoft.com/office/drawing/2014/main" xmlns="" id="{1EE5CB5F-7158-4D4F-84F3-572B4600E5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9902952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DE795FC-1B7A-4F3E-9868-4461A5DD68F7}"/>
              </a:ext>
            </a:extLst>
          </p:cNvPr>
          <p:cNvSpPr/>
          <p:nvPr userDrawn="1"/>
        </p:nvSpPr>
        <p:spPr>
          <a:xfrm>
            <a:off x="662446" y="6372271"/>
            <a:ext cx="2866169" cy="23852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marL="0" marR="0" lvl="0" indent="0" algn="l" defTabSz="914034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5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Copyright by Multicampus Co., Ltd. All right reserved.</a:t>
            </a:r>
          </a:p>
        </p:txBody>
      </p:sp>
      <p:pic>
        <p:nvPicPr>
          <p:cNvPr id="13" name="Picture 18">
            <a:extLst>
              <a:ext uri="{FF2B5EF4-FFF2-40B4-BE49-F238E27FC236}">
                <a16:creationId xmlns:a16="http://schemas.microsoft.com/office/drawing/2014/main" xmlns="" id="{7293A5BA-655D-4665-B812-DAD284B1E8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683434" y="6203200"/>
            <a:ext cx="1297279" cy="207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09AF3215-9938-46AC-8296-B54802CD48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8672" y="777662"/>
            <a:ext cx="2135966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56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표지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현미경이(가) 표시된 사진&#10;&#10;자동 생성된 설명">
            <a:extLst>
              <a:ext uri="{FF2B5EF4-FFF2-40B4-BE49-F238E27FC236}">
                <a16:creationId xmlns:a16="http://schemas.microsoft.com/office/drawing/2014/main" xmlns="" id="{47CAB9BF-437A-48B4-885F-1E7F79D3EA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9902952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DE795FC-1B7A-4F3E-9868-4461A5DD68F7}"/>
              </a:ext>
            </a:extLst>
          </p:cNvPr>
          <p:cNvSpPr/>
          <p:nvPr userDrawn="1"/>
        </p:nvSpPr>
        <p:spPr>
          <a:xfrm>
            <a:off x="662446" y="6372271"/>
            <a:ext cx="2866169" cy="23852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marL="0" marR="0" lvl="0" indent="0" algn="l" defTabSz="914034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5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Copyright by Multicampus Co., Ltd. All right reserved.</a:t>
            </a:r>
          </a:p>
        </p:txBody>
      </p:sp>
      <p:pic>
        <p:nvPicPr>
          <p:cNvPr id="13" name="Picture 18">
            <a:extLst>
              <a:ext uri="{FF2B5EF4-FFF2-40B4-BE49-F238E27FC236}">
                <a16:creationId xmlns:a16="http://schemas.microsoft.com/office/drawing/2014/main" xmlns="" id="{7293A5BA-655D-4665-B812-DAD284B1E8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683434" y="6203200"/>
            <a:ext cx="1297279" cy="207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09AF3215-9938-46AC-8296-B54802CD48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8672" y="777662"/>
            <a:ext cx="2135966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69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73FB2F3-C61F-49B7-9A1F-52A78D5005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16787" y="-406254"/>
            <a:ext cx="10807893" cy="748469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4B8677E-78C7-4654-9238-496720D61F39}"/>
              </a:ext>
            </a:extLst>
          </p:cNvPr>
          <p:cNvSpPr/>
          <p:nvPr userDrawn="1"/>
        </p:nvSpPr>
        <p:spPr>
          <a:xfrm>
            <a:off x="7413069" y="6624982"/>
            <a:ext cx="2434962" cy="215444"/>
          </a:xfrm>
          <a:prstGeom prst="rect">
            <a:avLst/>
          </a:prstGeom>
        </p:spPr>
        <p:txBody>
          <a:bodyPr wrap="none" lIns="0" rIns="0" anchor="ctr">
            <a:spAutoFit/>
          </a:bodyPr>
          <a:lstStyle/>
          <a:p>
            <a:pPr marL="0" marR="0" lvl="0" indent="0" algn="r" defTabSz="897392" rtl="0" eaLnBrk="1" fontAlgn="auto" latinLnBrk="0" hangingPunct="1">
              <a:lnSpc>
                <a:spcPct val="100000"/>
              </a:lnSpc>
              <a:spcBef>
                <a:spcPts val="1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0" scaled="1"/>
                </a:gra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Copyright by Multicampus Co., Ltd. All right reserved.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B4D14214-0024-413D-BFDD-F3979DE3C4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53916" y="521122"/>
            <a:ext cx="1445683" cy="32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135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0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3FBDF029-9F87-4088-BAE7-5F85E56C2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9902952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45A491D-1AF8-4CFA-B8B9-CCF74B32A7F5}"/>
              </a:ext>
            </a:extLst>
          </p:cNvPr>
          <p:cNvSpPr/>
          <p:nvPr userDrawn="1"/>
        </p:nvSpPr>
        <p:spPr>
          <a:xfrm>
            <a:off x="7413069" y="6624982"/>
            <a:ext cx="2434962" cy="215444"/>
          </a:xfrm>
          <a:prstGeom prst="rect">
            <a:avLst/>
          </a:prstGeom>
        </p:spPr>
        <p:txBody>
          <a:bodyPr wrap="none" lIns="0" rIns="0" anchor="ctr">
            <a:spAutoFit/>
          </a:bodyPr>
          <a:lstStyle/>
          <a:p>
            <a:pPr marL="0" marR="0" lvl="0" indent="0" algn="r" defTabSz="897392" rtl="0" eaLnBrk="1" fontAlgn="auto" latinLnBrk="0" hangingPunct="1">
              <a:lnSpc>
                <a:spcPct val="100000"/>
              </a:lnSpc>
              <a:spcBef>
                <a:spcPts val="1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0" scaled="1"/>
                </a:gra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Copyright by Multicampus Co., Ltd. All right reserved.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010D9D74-6FCD-45D2-B437-1BE0642E83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5074" y="521122"/>
            <a:ext cx="1445683" cy="32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90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7"/>
          <p:cNvSpPr>
            <a:spLocks noChangeArrowheads="1"/>
          </p:cNvSpPr>
          <p:nvPr userDrawn="1"/>
        </p:nvSpPr>
        <p:spPr bwMode="auto">
          <a:xfrm>
            <a:off x="4809969" y="6606144"/>
            <a:ext cx="286060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80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1"/>
                </a:gradFill>
                <a:cs typeface="Arial" panose="020B0604020202020204" pitchFamily="34" charset="0"/>
              </a:rPr>
              <a:pPr algn="ctr">
                <a:defRPr/>
              </a:pPr>
              <a:t>‹#›</a:t>
            </a:fld>
            <a:endParaRPr lang="en-US" altLang="ko-KR" sz="80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5400000" scaled="1"/>
              </a:gradFill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B891885-A2A5-4863-9A6A-ED8F8E5F7852}"/>
              </a:ext>
            </a:extLst>
          </p:cNvPr>
          <p:cNvSpPr/>
          <p:nvPr userDrawn="1"/>
        </p:nvSpPr>
        <p:spPr>
          <a:xfrm>
            <a:off x="7413069" y="6624982"/>
            <a:ext cx="2434962" cy="215444"/>
          </a:xfrm>
          <a:prstGeom prst="rect">
            <a:avLst/>
          </a:prstGeom>
        </p:spPr>
        <p:txBody>
          <a:bodyPr wrap="none" lIns="0" rIns="0" anchor="ctr">
            <a:spAutoFit/>
          </a:bodyPr>
          <a:lstStyle/>
          <a:p>
            <a:pPr marL="0" marR="0" lvl="0" indent="0" algn="r" defTabSz="897392" rtl="0" eaLnBrk="1" fontAlgn="auto" latinLnBrk="0" hangingPunct="1">
              <a:lnSpc>
                <a:spcPct val="100000"/>
              </a:lnSpc>
              <a:spcBef>
                <a:spcPts val="1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</a:gra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Copyright by Multicampus Co., Ltd. All right reserved.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72C5AC4F-FB68-4E77-B1B3-62F1818B682A}"/>
              </a:ext>
            </a:extLst>
          </p:cNvPr>
          <p:cNvSpPr>
            <a:spLocks/>
          </p:cNvSpPr>
          <p:nvPr userDrawn="1"/>
        </p:nvSpPr>
        <p:spPr>
          <a:xfrm>
            <a:off x="246738" y="646270"/>
            <a:ext cx="9433511" cy="18000"/>
          </a:xfrm>
          <a:prstGeom prst="rect">
            <a:avLst/>
          </a:prstGeom>
          <a:solidFill>
            <a:srgbClr val="EC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800" dirty="0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xmlns="" id="{F2249E37-A323-447D-8DD6-6546819026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4" y="109744"/>
            <a:ext cx="8689262" cy="553998"/>
          </a:xfrm>
          <a:prstGeom prst="rect">
            <a:avLst/>
          </a:prstGeom>
        </p:spPr>
        <p:txBody>
          <a:bodyPr wrap="none" anchor="ctr" anchorCtr="0">
            <a:noAutofit/>
          </a:bodyPr>
          <a:lstStyle>
            <a:lvl1pPr algn="l">
              <a:defRPr lang="ko-KR" altLang="en-US" sz="2400" b="1" spc="-150" baseline="0" dirty="0">
                <a:ln>
                  <a:noFill/>
                </a:ln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algn="l" eaLnBrk="0" fontAlgn="base" hangingPunct="0">
              <a:spcAft>
                <a:spcPct val="0"/>
              </a:spcAft>
            </a:pPr>
            <a:r>
              <a:rPr lang="ko-KR" altLang="en-US" dirty="0"/>
              <a:t>타이틀을 </a:t>
            </a:r>
            <a:r>
              <a:rPr lang="ko-KR" altLang="en-US" dirty="0" err="1"/>
              <a:t>입력하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05491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020">
          <p15:clr>
            <a:srgbClr val="FBAE40"/>
          </p15:clr>
        </p15:guide>
        <p15:guide id="2" pos="215">
          <p15:clr>
            <a:srgbClr val="FBAE40"/>
          </p15:clr>
        </p15:guide>
        <p15:guide id="3" orient="horz" pos="892">
          <p15:clr>
            <a:srgbClr val="FBAE40"/>
          </p15:clr>
        </p15:guide>
        <p15:guide id="4" orient="horz" pos="411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현미경이(가) 표시된 사진&#10;&#10;자동 생성된 설명">
            <a:extLst>
              <a:ext uri="{FF2B5EF4-FFF2-40B4-BE49-F238E27FC236}">
                <a16:creationId xmlns:a16="http://schemas.microsoft.com/office/drawing/2014/main" xmlns="" id="{EDE9C2FC-3BB9-4D58-A50F-82FAEE4DD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9902952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6E7A4A2-2850-4EA8-8498-9347613B7C1B}"/>
              </a:ext>
            </a:extLst>
          </p:cNvPr>
          <p:cNvSpPr/>
          <p:nvPr userDrawn="1"/>
        </p:nvSpPr>
        <p:spPr>
          <a:xfrm>
            <a:off x="662446" y="6372271"/>
            <a:ext cx="2866169" cy="23852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marL="0" marR="0" lvl="0" indent="0" algn="l" defTabSz="914034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5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Copyright by Multicampus Co., Ltd. All right reserved.</a:t>
            </a:r>
          </a:p>
        </p:txBody>
      </p:sp>
      <p:pic>
        <p:nvPicPr>
          <p:cNvPr id="6" name="Picture 18">
            <a:extLst>
              <a:ext uri="{FF2B5EF4-FFF2-40B4-BE49-F238E27FC236}">
                <a16:creationId xmlns:a16="http://schemas.microsoft.com/office/drawing/2014/main" xmlns="" id="{E9B7F843-AF93-4AE9-B136-917E77BF8F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683434" y="6203200"/>
            <a:ext cx="1297279" cy="207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6D2F16C3-FFA8-4CA1-B548-A4A5D385FC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8672" y="777662"/>
            <a:ext cx="2135966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8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나눔스퀘어" panose="020B0600000101010101" pitchFamily="50" charset="-127"/>
              </a:defRPr>
            </a:lvl1pPr>
          </a:lstStyle>
          <a:p>
            <a:fld id="{226B4326-4287-4FC8-AAA5-64AD8D97B0DD}" type="datetimeFigureOut">
              <a:rPr lang="ko-KR" altLang="en-US" smtClean="0"/>
              <a:pPr/>
              <a:t>2022-11-21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나눔스퀘어" panose="020B0600000101010101" pitchFamily="50" charset="-127"/>
              </a:defRPr>
            </a:lvl1pPr>
          </a:lstStyle>
          <a:p>
            <a:fld id="{E96D7D3C-173E-4369-9881-38F9DF33AF4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52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8" r:id="rId2"/>
    <p:sldLayoutId id="2147483695" r:id="rId3"/>
    <p:sldLayoutId id="2147483696" r:id="rId4"/>
    <p:sldLayoutId id="2147483690" r:id="rId5"/>
    <p:sldLayoutId id="2147483697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나눔스퀘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나눔스퀘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나눔스퀘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나눔스퀘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스퀘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스퀘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407E75E-5C7E-4F88-9510-55D89C1A2629}"/>
              </a:ext>
            </a:extLst>
          </p:cNvPr>
          <p:cNvSpPr txBox="1"/>
          <p:nvPr/>
        </p:nvSpPr>
        <p:spPr>
          <a:xfrm>
            <a:off x="699805" y="1996138"/>
            <a:ext cx="1515075" cy="69711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110000"/>
              </a:lnSpc>
              <a:spcAft>
                <a:spcPts val="500"/>
              </a:spcAft>
            </a:pPr>
            <a:r>
              <a:rPr lang="en-US" altLang="ko-KR" sz="45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rgbClr val="36436F"/>
                    </a:gs>
                    <a:gs pos="100000">
                      <a:srgbClr val="36436F"/>
                    </a:gs>
                  </a:gsLst>
                  <a:lin ang="5400000" scaled="1"/>
                </a:gra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2022</a:t>
            </a:r>
            <a:endParaRPr lang="ko-KR" altLang="en-US" sz="4500" spc="-500" dirty="0">
              <a:gradFill>
                <a:gsLst>
                  <a:gs pos="0">
                    <a:srgbClr val="36436F"/>
                  </a:gs>
                  <a:gs pos="100000">
                    <a:srgbClr val="36436F"/>
                  </a:gs>
                </a:gsLst>
                <a:lin ang="5400000" scaled="1"/>
              </a:gra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E4B5524-E155-4E4E-BAE1-F49FEF0D56E1}"/>
              </a:ext>
            </a:extLst>
          </p:cNvPr>
          <p:cNvSpPr txBox="1"/>
          <p:nvPr/>
        </p:nvSpPr>
        <p:spPr>
          <a:xfrm>
            <a:off x="1887992" y="1952070"/>
            <a:ext cx="5784524" cy="69711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altLang="ko-KR" sz="4500" b="1" spc="-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K-Digital Training</a:t>
            </a:r>
            <a:endParaRPr lang="ko-KR" altLang="en-US" sz="4500" spc="-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">
            <a:extLst>
              <a:ext uri="{FF2B5EF4-FFF2-40B4-BE49-F238E27FC236}">
                <a16:creationId xmlns:a16="http://schemas.microsoft.com/office/drawing/2014/main" xmlns="" id="{8F03F74D-7191-4F5B-8904-08AFA003BD17}"/>
              </a:ext>
            </a:extLst>
          </p:cNvPr>
          <p:cNvSpPr/>
          <p:nvPr/>
        </p:nvSpPr>
        <p:spPr>
          <a:xfrm>
            <a:off x="699805" y="2737319"/>
            <a:ext cx="5557776" cy="523673"/>
          </a:xfrm>
          <a:prstGeom prst="roundRect">
            <a:avLst>
              <a:gd name="adj" fmla="val 50000"/>
            </a:avLst>
          </a:prstGeom>
          <a:solidFill>
            <a:srgbClr val="273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" rIns="0" bIns="0" rtlCol="0" anchor="ctr"/>
          <a:lstStyle/>
          <a:p>
            <a:pPr algn="ctr"/>
            <a:r>
              <a:rPr lang="ko-KR" altLang="en-US" sz="2400" b="1" spc="-150" dirty="0" err="1" smtClean="0">
                <a:gradFill>
                  <a:gsLst>
                    <a:gs pos="0">
                      <a:srgbClr val="DDFBFE"/>
                    </a:gs>
                    <a:gs pos="100000">
                      <a:srgbClr val="DDFBFE"/>
                    </a:gs>
                  </a:gsLst>
                  <a:lin ang="5400000" scaled="1"/>
                </a:gradFill>
              </a:rPr>
              <a:t>백엔드</a:t>
            </a:r>
            <a:r>
              <a:rPr lang="ko-KR" altLang="en-US" sz="2400" b="1" spc="-150" dirty="0" smtClean="0">
                <a:gradFill>
                  <a:gsLst>
                    <a:gs pos="0">
                      <a:srgbClr val="DDFBFE"/>
                    </a:gs>
                    <a:gs pos="100000">
                      <a:srgbClr val="DDFBFE"/>
                    </a:gs>
                  </a:gsLst>
                  <a:lin ang="5400000" scaled="1"/>
                </a:gradFill>
              </a:rPr>
              <a:t> </a:t>
            </a:r>
            <a:r>
              <a:rPr lang="ko-KR" altLang="en-US" sz="2400" b="1" spc="-150" dirty="0">
                <a:gradFill>
                  <a:gsLst>
                    <a:gs pos="0">
                      <a:srgbClr val="DDFBFE"/>
                    </a:gs>
                    <a:gs pos="100000">
                      <a:srgbClr val="DDFBFE"/>
                    </a:gs>
                  </a:gsLst>
                  <a:lin ang="5400000" scaled="1"/>
                </a:gradFill>
              </a:rPr>
              <a:t>개발자 취업캠프</a:t>
            </a:r>
            <a:r>
              <a:rPr lang="en-US" altLang="ko-KR" sz="2400" b="1" spc="-150" dirty="0">
                <a:gradFill>
                  <a:gsLst>
                    <a:gs pos="0">
                      <a:srgbClr val="DDFBFE"/>
                    </a:gs>
                    <a:gs pos="100000">
                      <a:srgbClr val="DDFBFE"/>
                    </a:gs>
                  </a:gsLst>
                  <a:lin ang="5400000" scaled="1"/>
                </a:gradFill>
              </a:rPr>
              <a:t>(Java)</a:t>
            </a:r>
            <a:endParaRPr lang="ko-KR" altLang="en-US" sz="2400" b="1" spc="-150" dirty="0">
              <a:gradFill>
                <a:gsLst>
                  <a:gs pos="0">
                    <a:srgbClr val="DDFBFE"/>
                  </a:gs>
                  <a:gs pos="100000">
                    <a:srgbClr val="DDFBFE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83483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훈련생 선발</a:t>
            </a:r>
            <a:r>
              <a:rPr lang="en-US" altLang="ko-KR" sz="180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0" scaled="1"/>
                </a:gradFill>
              </a:rPr>
              <a:t>_</a:t>
            </a:r>
            <a:r>
              <a:rPr lang="ko-KR" altLang="en-US" sz="180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0" scaled="1"/>
                </a:gradFill>
              </a:rPr>
              <a:t>선발 기준 및 절차</a:t>
            </a:r>
            <a:endParaRPr lang="ko-KR" altLang="en-US" sz="1800" dirty="0"/>
          </a:p>
        </p:txBody>
      </p:sp>
      <p:sp>
        <p:nvSpPr>
          <p:cNvPr id="26" name="Text Box 344">
            <a:extLst>
              <a:ext uri="{FF2B5EF4-FFF2-40B4-BE49-F238E27FC236}">
                <a16:creationId xmlns="" xmlns:a16="http://schemas.microsoft.com/office/drawing/2014/main" id="{964173B2-E4C9-412B-AB37-7B1616765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261" y="6383328"/>
            <a:ext cx="4167687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 fontAlgn="base" latinLnBrk="0">
              <a:spcBef>
                <a:spcPct val="0"/>
              </a:spcBef>
              <a:spcAft>
                <a:spcPct val="0"/>
              </a:spcAft>
              <a:defRPr kumimoji="1" sz="1400" b="1" kern="0" spc="-70">
                <a:solidFill>
                  <a:srgbClr val="008FD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b="0" spc="-15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※ </a:t>
            </a:r>
            <a:r>
              <a:rPr lang="ko-KR" altLang="en-US" sz="900" b="0" spc="-15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대기자의 경우</a:t>
            </a:r>
            <a:r>
              <a:rPr lang="en-US" altLang="ko-KR" sz="900" b="0" spc="-15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900" b="0" spc="-15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필기테스트 진행 후 합격 확정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D3B3D223-A071-2304-7910-3FB5B82C12BB}"/>
              </a:ext>
            </a:extLst>
          </p:cNvPr>
          <p:cNvSpPr/>
          <p:nvPr/>
        </p:nvSpPr>
        <p:spPr>
          <a:xfrm>
            <a:off x="577974" y="899291"/>
            <a:ext cx="9282681" cy="21691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defTabSz="914395" latinLnBrk="0">
              <a:lnSpc>
                <a:spcPct val="110000"/>
              </a:lnSpc>
              <a:spcAft>
                <a:spcPts val="800"/>
              </a:spcAft>
              <a:buClr>
                <a:srgbClr val="A50034"/>
              </a:buClr>
              <a:defRPr/>
            </a:pPr>
            <a:r>
              <a:rPr lang="ko-KR" altLang="en-US" sz="1400" b="1" kern="0" spc="-150" dirty="0">
                <a:gradFill>
                  <a:gsLst>
                    <a:gs pos="0">
                      <a:srgbClr val="F36C20"/>
                    </a:gs>
                    <a:gs pos="100000">
                      <a:srgbClr val="F36C20"/>
                    </a:gs>
                  </a:gsLst>
                  <a:lin ang="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“비대면 면접” </a:t>
            </a:r>
            <a:r>
              <a:rPr lang="ko-KR" altLang="en-US" sz="1400" b="1" kern="0" spc="-1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을 통한 훈련생 선발 진행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94A86FD-F959-9FDE-451B-AE0350DABC54}"/>
              </a:ext>
            </a:extLst>
          </p:cNvPr>
          <p:cNvSpPr txBox="1">
            <a:spLocks/>
          </p:cNvSpPr>
          <p:nvPr/>
        </p:nvSpPr>
        <p:spPr>
          <a:xfrm>
            <a:off x="3227344" y="1654893"/>
            <a:ext cx="4327612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algn="ctr" latinLnBrk="0">
              <a:defRPr/>
            </a:pPr>
            <a:r>
              <a:rPr lang="ko-KR" altLang="en-US" sz="1600" b="1" spc="-150" dirty="0">
                <a:gradFill>
                  <a:gsLst>
                    <a:gs pos="0">
                      <a:srgbClr val="0467B3"/>
                    </a:gs>
                    <a:gs pos="100000">
                      <a:srgbClr val="0467B3"/>
                    </a:gs>
                  </a:gsLst>
                  <a:lin ang="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평가 내용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A2DEB3FC-725D-8D61-EF5D-A812063DF1BD}"/>
              </a:ext>
            </a:extLst>
          </p:cNvPr>
          <p:cNvCxnSpPr>
            <a:cxnSpLocks/>
          </p:cNvCxnSpPr>
          <p:nvPr/>
        </p:nvCxnSpPr>
        <p:spPr>
          <a:xfrm>
            <a:off x="5281350" y="1552447"/>
            <a:ext cx="219600" cy="0"/>
          </a:xfrm>
          <a:prstGeom prst="line">
            <a:avLst/>
          </a:prstGeom>
          <a:ln w="44450" cap="rnd">
            <a:solidFill>
              <a:srgbClr val="0467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E377ECE4-3E3C-E560-4DF4-4BEC5DF41F75}"/>
              </a:ext>
            </a:extLst>
          </p:cNvPr>
          <p:cNvCxnSpPr>
            <a:cxnSpLocks/>
          </p:cNvCxnSpPr>
          <p:nvPr/>
        </p:nvCxnSpPr>
        <p:spPr>
          <a:xfrm>
            <a:off x="2553882" y="1969790"/>
            <a:ext cx="5674536" cy="0"/>
          </a:xfrm>
          <a:prstGeom prst="line">
            <a:avLst/>
          </a:prstGeom>
          <a:noFill/>
          <a:ln w="9525" cap="flat" cmpd="sng" algn="ctr">
            <a:solidFill>
              <a:srgbClr val="C1C5CB"/>
            </a:solidFill>
            <a:prstDash val="solid"/>
            <a:miter lim="800000"/>
          </a:ln>
          <a:effectLst/>
        </p:spPr>
      </p:cxnSp>
      <p:sp>
        <p:nvSpPr>
          <p:cNvPr id="31" name="사각형: 둥근 모서리 78">
            <a:extLst>
              <a:ext uri="{FF2B5EF4-FFF2-40B4-BE49-F238E27FC236}">
                <a16:creationId xmlns="" xmlns:a16="http://schemas.microsoft.com/office/drawing/2014/main" id="{54174507-F67E-B835-C227-9FFF01BB3C07}"/>
              </a:ext>
            </a:extLst>
          </p:cNvPr>
          <p:cNvSpPr>
            <a:spLocks/>
          </p:cNvSpPr>
          <p:nvPr/>
        </p:nvSpPr>
        <p:spPr>
          <a:xfrm>
            <a:off x="2554742" y="2023854"/>
            <a:ext cx="5672817" cy="4141995"/>
          </a:xfrm>
          <a:prstGeom prst="rect">
            <a:avLst/>
          </a:prstGeom>
          <a:solidFill>
            <a:srgbClr val="5F6A87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32" latinLnBrk="0"/>
            <a:endParaRPr lang="ko-KR" altLang="en-US" sz="1900" spc="-1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사각형: 둥근 모서리 170">
            <a:extLst>
              <a:ext uri="{FF2B5EF4-FFF2-40B4-BE49-F238E27FC236}">
                <a16:creationId xmlns="" xmlns:a16="http://schemas.microsoft.com/office/drawing/2014/main" id="{79F1715F-ECC3-4D71-B7D9-AC5B13871007}"/>
              </a:ext>
            </a:extLst>
          </p:cNvPr>
          <p:cNvSpPr/>
          <p:nvPr/>
        </p:nvSpPr>
        <p:spPr>
          <a:xfrm>
            <a:off x="2661725" y="2125502"/>
            <a:ext cx="5458850" cy="887642"/>
          </a:xfrm>
          <a:prstGeom prst="rect">
            <a:avLst/>
          </a:prstGeom>
          <a:solidFill>
            <a:srgbClr val="5F6A8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 latinLnBrk="0"/>
            <a:endParaRPr lang="ko-KR" altLang="en-US" sz="1200" b="1" spc="-5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사각형: 둥근 모서리 168">
            <a:extLst>
              <a:ext uri="{FF2B5EF4-FFF2-40B4-BE49-F238E27FC236}">
                <a16:creationId xmlns="" xmlns:a16="http://schemas.microsoft.com/office/drawing/2014/main" id="{C34EC2E7-BB3D-4173-8BEF-CCCA5312B9EF}"/>
              </a:ext>
            </a:extLst>
          </p:cNvPr>
          <p:cNvSpPr/>
          <p:nvPr/>
        </p:nvSpPr>
        <p:spPr>
          <a:xfrm>
            <a:off x="2661725" y="3140421"/>
            <a:ext cx="5458850" cy="887642"/>
          </a:xfrm>
          <a:prstGeom prst="rect">
            <a:avLst/>
          </a:prstGeom>
          <a:solidFill>
            <a:srgbClr val="0467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 latinLnBrk="0"/>
            <a:endParaRPr lang="ko-KR" altLang="en-US" sz="1200" b="1" spc="-5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사각형: 둥근 모서리 166">
            <a:extLst>
              <a:ext uri="{FF2B5EF4-FFF2-40B4-BE49-F238E27FC236}">
                <a16:creationId xmlns="" xmlns:a16="http://schemas.microsoft.com/office/drawing/2014/main" id="{1B300238-3AF0-4BBD-9D2F-84EE00A11FFA}"/>
              </a:ext>
            </a:extLst>
          </p:cNvPr>
          <p:cNvSpPr/>
          <p:nvPr/>
        </p:nvSpPr>
        <p:spPr>
          <a:xfrm>
            <a:off x="2661725" y="4155339"/>
            <a:ext cx="5458850" cy="887642"/>
          </a:xfrm>
          <a:prstGeom prst="rect">
            <a:avLst/>
          </a:prstGeom>
          <a:solidFill>
            <a:srgbClr val="00387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 latinLnBrk="0"/>
            <a:endParaRPr lang="ko-KR" altLang="en-US" sz="1200" b="1" spc="-5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사각형: 둥근 모서리 164">
            <a:extLst>
              <a:ext uri="{FF2B5EF4-FFF2-40B4-BE49-F238E27FC236}">
                <a16:creationId xmlns="" xmlns:a16="http://schemas.microsoft.com/office/drawing/2014/main" id="{9C602545-531A-4E1F-9E2C-086CAEBBCA52}"/>
              </a:ext>
            </a:extLst>
          </p:cNvPr>
          <p:cNvSpPr/>
          <p:nvPr/>
        </p:nvSpPr>
        <p:spPr>
          <a:xfrm>
            <a:off x="2661725" y="5170258"/>
            <a:ext cx="5458850" cy="887642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/>
            <a:endParaRPr lang="ko-KR" altLang="en-US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66732E8F-36B7-3963-5637-9AE3176974A3}"/>
              </a:ext>
            </a:extLst>
          </p:cNvPr>
          <p:cNvGrpSpPr/>
          <p:nvPr/>
        </p:nvGrpSpPr>
        <p:grpSpPr>
          <a:xfrm>
            <a:off x="352659" y="1552447"/>
            <a:ext cx="2017161" cy="4613402"/>
            <a:chOff x="352659" y="1552447"/>
            <a:chExt cx="2017161" cy="4613402"/>
          </a:xfrm>
        </p:grpSpPr>
        <p:sp>
          <p:nvSpPr>
            <p:cNvPr id="52" name="사각형: 둥근 모서리 78">
              <a:extLst>
                <a:ext uri="{FF2B5EF4-FFF2-40B4-BE49-F238E27FC236}">
                  <a16:creationId xmlns="" xmlns:a16="http://schemas.microsoft.com/office/drawing/2014/main" id="{35B6E13F-D1B7-BF12-8EEC-500B8BA17CE1}"/>
                </a:ext>
              </a:extLst>
            </p:cNvPr>
            <p:cNvSpPr>
              <a:spLocks/>
            </p:cNvSpPr>
            <p:nvPr/>
          </p:nvSpPr>
          <p:spPr>
            <a:xfrm>
              <a:off x="352964" y="2023854"/>
              <a:ext cx="2016549" cy="4141995"/>
            </a:xfrm>
            <a:prstGeom prst="rect">
              <a:avLst/>
            </a:prstGeom>
            <a:solidFill>
              <a:srgbClr val="5F6A87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32" latinLnBrk="0"/>
              <a:endParaRPr lang="ko-KR" altLang="en-US" sz="1900" spc="-1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3CA42C4B-E5A8-7237-ECA9-9E9C44AB162F}"/>
                </a:ext>
              </a:extLst>
            </p:cNvPr>
            <p:cNvSpPr txBox="1">
              <a:spLocks/>
            </p:cNvSpPr>
            <p:nvPr/>
          </p:nvSpPr>
          <p:spPr>
            <a:xfrm>
              <a:off x="592058" y="1654893"/>
              <a:ext cx="1538362" cy="24622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 latinLnBrk="0">
                <a:defRPr/>
              </a:pPr>
              <a:r>
                <a:rPr lang="ko-KR" altLang="en-US" sz="1600" b="1" spc="-150" dirty="0">
                  <a:gradFill>
                    <a:gsLst>
                      <a:gs pos="0">
                        <a:srgbClr val="636E8B"/>
                      </a:gs>
                      <a:gs pos="100000">
                        <a:srgbClr val="636E8B"/>
                      </a:gs>
                    </a:gsLst>
                    <a:lin ang="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항목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="" xmlns:a16="http://schemas.microsoft.com/office/drawing/2014/main" id="{F4F98CBC-8BE9-179D-C5A7-0C1BEB33ADB6}"/>
                </a:ext>
              </a:extLst>
            </p:cNvPr>
            <p:cNvCxnSpPr>
              <a:cxnSpLocks/>
            </p:cNvCxnSpPr>
            <p:nvPr/>
          </p:nvCxnSpPr>
          <p:spPr>
            <a:xfrm>
              <a:off x="1251439" y="1552447"/>
              <a:ext cx="219600" cy="0"/>
            </a:xfrm>
            <a:prstGeom prst="line">
              <a:avLst/>
            </a:prstGeom>
            <a:ln w="44450" cap="rnd">
              <a:solidFill>
                <a:srgbClr val="5F6A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="" xmlns:a16="http://schemas.microsoft.com/office/drawing/2014/main" id="{EDB00385-935F-2E28-5D4E-402E96823C78}"/>
                </a:ext>
              </a:extLst>
            </p:cNvPr>
            <p:cNvCxnSpPr>
              <a:cxnSpLocks/>
            </p:cNvCxnSpPr>
            <p:nvPr/>
          </p:nvCxnSpPr>
          <p:spPr>
            <a:xfrm>
              <a:off x="352659" y="1969790"/>
              <a:ext cx="2017161" cy="0"/>
            </a:xfrm>
            <a:prstGeom prst="line">
              <a:avLst/>
            </a:prstGeom>
            <a:noFill/>
            <a:ln w="9525" cap="flat" cmpd="sng" algn="ctr">
              <a:solidFill>
                <a:srgbClr val="C1C5CB"/>
              </a:solidFill>
              <a:prstDash val="solid"/>
              <a:miter lim="800000"/>
            </a:ln>
            <a:effectLst/>
          </p:spPr>
        </p:cxnSp>
      </p:grpSp>
      <p:sp>
        <p:nvSpPr>
          <p:cNvPr id="56" name="Text Box 344">
            <a:extLst>
              <a:ext uri="{FF2B5EF4-FFF2-40B4-BE49-F238E27FC236}">
                <a16:creationId xmlns="" xmlns:a16="http://schemas.microsoft.com/office/drawing/2014/main" id="{C71825D4-D228-43B1-99FF-29EFB0EDB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491909"/>
            <a:ext cx="857399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ctr">
              <a:spcBef>
                <a:spcPts val="0"/>
              </a:spcBef>
              <a:spcAft>
                <a:spcPts val="0"/>
              </a:spcAft>
              <a:defRPr kumimoji="1" sz="1500" b="0" kern="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pPr latinLnBrk="0"/>
            <a:r>
              <a:rPr lang="ko-KR" altLang="en-US" sz="1200" b="1" dirty="0"/>
              <a:t>기초 지식</a:t>
            </a:r>
            <a:endParaRPr lang="en-US" altLang="ko-KR" sz="1200" b="1" dirty="0"/>
          </a:p>
        </p:txBody>
      </p:sp>
      <p:sp>
        <p:nvSpPr>
          <p:cNvPr id="57" name="Text Box 344">
            <a:extLst>
              <a:ext uri="{FF2B5EF4-FFF2-40B4-BE49-F238E27FC236}">
                <a16:creationId xmlns="" xmlns:a16="http://schemas.microsoft.com/office/drawing/2014/main" id="{C71825D4-D228-43B1-99FF-29EFB0EDB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4506827"/>
            <a:ext cx="857399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ctr">
              <a:spcBef>
                <a:spcPts val="0"/>
              </a:spcBef>
              <a:spcAft>
                <a:spcPts val="0"/>
              </a:spcAft>
              <a:defRPr kumimoji="1" sz="1500" b="0" kern="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pPr latinLnBrk="0"/>
            <a:r>
              <a:rPr lang="ko-KR" altLang="en-US" sz="1200" b="1" dirty="0"/>
              <a:t>역량 향상</a:t>
            </a:r>
            <a:endParaRPr lang="en-US" altLang="ko-KR" sz="1200" b="1" dirty="0"/>
          </a:p>
        </p:txBody>
      </p:sp>
      <p:sp>
        <p:nvSpPr>
          <p:cNvPr id="58" name="Text Box 344">
            <a:extLst>
              <a:ext uri="{FF2B5EF4-FFF2-40B4-BE49-F238E27FC236}">
                <a16:creationId xmlns="" xmlns:a16="http://schemas.microsoft.com/office/drawing/2014/main" id="{C71825D4-D228-43B1-99FF-29EFB0EDB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5521746"/>
            <a:ext cx="857399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ctr">
              <a:spcBef>
                <a:spcPts val="0"/>
              </a:spcBef>
              <a:spcAft>
                <a:spcPts val="0"/>
              </a:spcAft>
              <a:defRPr kumimoji="1" sz="1500" b="0" kern="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pPr latinLnBrk="0"/>
            <a:r>
              <a:rPr lang="ko-KR" altLang="en-US" sz="1200" b="1" dirty="0"/>
              <a:t>취업 의지</a:t>
            </a:r>
            <a:endParaRPr lang="en-US" altLang="ko-KR" sz="1200" b="1" dirty="0"/>
          </a:p>
        </p:txBody>
      </p:sp>
      <p:sp>
        <p:nvSpPr>
          <p:cNvPr id="59" name="Text Box 344">
            <a:extLst>
              <a:ext uri="{FF2B5EF4-FFF2-40B4-BE49-F238E27FC236}">
                <a16:creationId xmlns="" xmlns:a16="http://schemas.microsoft.com/office/drawing/2014/main" id="{4E6D0AB7-270A-84E1-68FE-CC22F24BB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476990"/>
            <a:ext cx="857399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ctr">
              <a:spcBef>
                <a:spcPts val="0"/>
              </a:spcBef>
              <a:spcAft>
                <a:spcPts val="0"/>
              </a:spcAft>
              <a:defRPr kumimoji="1" sz="1500" b="0" kern="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pPr latinLnBrk="0"/>
            <a:r>
              <a:rPr lang="ko-KR" altLang="en-US" sz="1200" b="1" dirty="0"/>
              <a:t>교육 의지 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116A6E00-0E89-352D-24B0-F6F790503220}"/>
              </a:ext>
            </a:extLst>
          </p:cNvPr>
          <p:cNvGrpSpPr/>
          <p:nvPr/>
        </p:nvGrpSpPr>
        <p:grpSpPr>
          <a:xfrm>
            <a:off x="8412480" y="1552447"/>
            <a:ext cx="1148380" cy="4613402"/>
            <a:chOff x="8412480" y="1552447"/>
            <a:chExt cx="1148380" cy="4613402"/>
          </a:xfrm>
        </p:grpSpPr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2293F24B-CDF6-0AF4-2D6A-E30E10738517}"/>
                </a:ext>
              </a:extLst>
            </p:cNvPr>
            <p:cNvSpPr txBox="1">
              <a:spLocks/>
            </p:cNvSpPr>
            <p:nvPr/>
          </p:nvSpPr>
          <p:spPr>
            <a:xfrm>
              <a:off x="8548771" y="1654893"/>
              <a:ext cx="875797" cy="24622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 latinLnBrk="0">
                <a:defRPr/>
              </a:pPr>
              <a:r>
                <a:rPr lang="ko-KR" altLang="en-US" sz="1600" b="1" spc="-150" dirty="0">
                  <a:gradFill>
                    <a:gsLst>
                      <a:gs pos="0">
                        <a:srgbClr val="003875"/>
                      </a:gs>
                      <a:gs pos="100000">
                        <a:srgbClr val="003875"/>
                      </a:gs>
                    </a:gsLst>
                    <a:lin ang="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배점</a:t>
              </a: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="" xmlns:a16="http://schemas.microsoft.com/office/drawing/2014/main" id="{669D70DA-2EA6-8256-671A-EAFAB02DE97E}"/>
                </a:ext>
              </a:extLst>
            </p:cNvPr>
            <p:cNvCxnSpPr>
              <a:cxnSpLocks/>
            </p:cNvCxnSpPr>
            <p:nvPr/>
          </p:nvCxnSpPr>
          <p:spPr>
            <a:xfrm>
              <a:off x="8876870" y="1552447"/>
              <a:ext cx="219600" cy="0"/>
            </a:xfrm>
            <a:prstGeom prst="line">
              <a:avLst/>
            </a:prstGeom>
            <a:ln w="44450" cap="rnd">
              <a:solidFill>
                <a:srgbClr val="0038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="" xmlns:a16="http://schemas.microsoft.com/office/drawing/2014/main" id="{A8A33417-C6F9-3C8E-8DEF-DFA3CC84282F}"/>
                </a:ext>
              </a:extLst>
            </p:cNvPr>
            <p:cNvCxnSpPr>
              <a:cxnSpLocks/>
            </p:cNvCxnSpPr>
            <p:nvPr/>
          </p:nvCxnSpPr>
          <p:spPr>
            <a:xfrm>
              <a:off x="8412480" y="1969790"/>
              <a:ext cx="1148380" cy="0"/>
            </a:xfrm>
            <a:prstGeom prst="line">
              <a:avLst/>
            </a:prstGeom>
            <a:noFill/>
            <a:ln w="9525" cap="flat" cmpd="sng" algn="ctr">
              <a:solidFill>
                <a:srgbClr val="C1C5CB"/>
              </a:solidFill>
              <a:prstDash val="solid"/>
              <a:miter lim="800000"/>
            </a:ln>
            <a:effectLst/>
          </p:spPr>
        </p:cxnSp>
        <p:sp>
          <p:nvSpPr>
            <p:cNvPr id="64" name="사각형: 둥근 모서리 78">
              <a:extLst>
                <a:ext uri="{FF2B5EF4-FFF2-40B4-BE49-F238E27FC236}">
                  <a16:creationId xmlns="" xmlns:a16="http://schemas.microsoft.com/office/drawing/2014/main" id="{AF5D680A-33C6-6D97-E39E-F07EFAFDE7E0}"/>
                </a:ext>
              </a:extLst>
            </p:cNvPr>
            <p:cNvSpPr>
              <a:spLocks/>
            </p:cNvSpPr>
            <p:nvPr/>
          </p:nvSpPr>
          <p:spPr>
            <a:xfrm>
              <a:off x="8412654" y="2023854"/>
              <a:ext cx="1148032" cy="4141995"/>
            </a:xfrm>
            <a:prstGeom prst="rect">
              <a:avLst/>
            </a:prstGeom>
            <a:solidFill>
              <a:srgbClr val="5F6A87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32" latinLnBrk="0"/>
              <a:endParaRPr lang="ko-KR" altLang="en-US" sz="1900" spc="-1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="" xmlns:a16="http://schemas.microsoft.com/office/drawing/2014/main" id="{97AEBD8D-7B8B-B010-0E2C-BEB8A0238B2C}"/>
                </a:ext>
              </a:extLst>
            </p:cNvPr>
            <p:cNvGrpSpPr/>
            <p:nvPr/>
          </p:nvGrpSpPr>
          <p:grpSpPr>
            <a:xfrm>
              <a:off x="8502800" y="2128652"/>
              <a:ext cx="967740" cy="3932398"/>
              <a:chOff x="437760" y="2125502"/>
              <a:chExt cx="1541263" cy="3932398"/>
            </a:xfrm>
          </p:grpSpPr>
          <p:sp>
            <p:nvSpPr>
              <p:cNvPr id="66" name="사각형: 둥근 모서리 170">
                <a:extLst>
                  <a:ext uri="{FF2B5EF4-FFF2-40B4-BE49-F238E27FC236}">
                    <a16:creationId xmlns="" xmlns:a16="http://schemas.microsoft.com/office/drawing/2014/main" id="{695D7A67-E59B-1043-FD27-269DCC40065C}"/>
                  </a:ext>
                </a:extLst>
              </p:cNvPr>
              <p:cNvSpPr/>
              <p:nvPr/>
            </p:nvSpPr>
            <p:spPr>
              <a:xfrm>
                <a:off x="437760" y="2125502"/>
                <a:ext cx="1541263" cy="88764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B8BE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457200" algn="ctr" defTabSz="457200" latinLnBrk="0">
                  <a:spcBef>
                    <a:spcPct val="0"/>
                  </a:spcBef>
                </a:pPr>
                <a:endParaRPr lang="ko-KR" altLang="en-US" sz="110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7" name="사각형: 둥근 모서리 168">
                <a:extLst>
                  <a:ext uri="{FF2B5EF4-FFF2-40B4-BE49-F238E27FC236}">
                    <a16:creationId xmlns="" xmlns:a16="http://schemas.microsoft.com/office/drawing/2014/main" id="{665FBB96-7CF0-762E-6DD6-01CDDB03BEA7}"/>
                  </a:ext>
                </a:extLst>
              </p:cNvPr>
              <p:cNvSpPr/>
              <p:nvPr/>
            </p:nvSpPr>
            <p:spPr>
              <a:xfrm>
                <a:off x="437760" y="3140421"/>
                <a:ext cx="1541263" cy="88764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B8BE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457200" algn="ctr" defTabSz="457200" latinLnBrk="0">
                  <a:spcBef>
                    <a:spcPct val="0"/>
                  </a:spcBef>
                </a:pPr>
                <a:endParaRPr lang="ko-KR" altLang="en-US" sz="110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8" name="사각형: 둥근 모서리 166">
                <a:extLst>
                  <a:ext uri="{FF2B5EF4-FFF2-40B4-BE49-F238E27FC236}">
                    <a16:creationId xmlns="" xmlns:a16="http://schemas.microsoft.com/office/drawing/2014/main" id="{E97C7973-F3F1-B35B-1346-ADC8D2FF7560}"/>
                  </a:ext>
                </a:extLst>
              </p:cNvPr>
              <p:cNvSpPr/>
              <p:nvPr/>
            </p:nvSpPr>
            <p:spPr>
              <a:xfrm>
                <a:off x="437760" y="4155339"/>
                <a:ext cx="1541263" cy="88764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B8BE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457200" algn="ctr" defTabSz="457200" latinLnBrk="0">
                  <a:spcBef>
                    <a:spcPct val="0"/>
                  </a:spcBef>
                </a:pPr>
                <a:endParaRPr lang="ko-KR" altLang="en-US" sz="110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9" name="사각형: 둥근 모서리 164">
                <a:extLst>
                  <a:ext uri="{FF2B5EF4-FFF2-40B4-BE49-F238E27FC236}">
                    <a16:creationId xmlns="" xmlns:a16="http://schemas.microsoft.com/office/drawing/2014/main" id="{91BE8F6C-A1F5-57DC-340F-B2F57CC3CBC0}"/>
                  </a:ext>
                </a:extLst>
              </p:cNvPr>
              <p:cNvSpPr/>
              <p:nvPr/>
            </p:nvSpPr>
            <p:spPr>
              <a:xfrm>
                <a:off x="437760" y="5170258"/>
                <a:ext cx="1541263" cy="88764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B8BE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457200" algn="ctr" defTabSz="457200" latinLnBrk="0">
                  <a:spcBef>
                    <a:spcPct val="0"/>
                  </a:spcBef>
                </a:pPr>
                <a:endParaRPr lang="ko-KR" altLang="en-US" sz="110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0" name="Text Box 344">
                <a:extLst>
                  <a:ext uri="{FF2B5EF4-FFF2-40B4-BE49-F238E27FC236}">
                    <a16:creationId xmlns="" xmlns:a16="http://schemas.microsoft.com/office/drawing/2014/main" id="{C6706588-07C0-B83D-BA9B-86C356F177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3575" y="3491909"/>
                <a:ext cx="1329633" cy="18466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  <a:contourClr>
                    <a:schemeClr val="bg1"/>
                  </a:contourClr>
                </a:sp3d>
              </a:bodyPr>
              <a:lstStyle>
                <a:defPPr>
                  <a:defRPr lang="ko-KR"/>
                </a:defPPr>
                <a:lvl1pPr fontAlgn="ctr">
                  <a:spcBef>
                    <a:spcPts val="0"/>
                  </a:spcBef>
                  <a:spcAft>
                    <a:spcPts val="0"/>
                  </a:spcAft>
                  <a:defRPr kumimoji="1" sz="1500" b="0" kern="0" spc="-150"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lin ang="5400000" scaled="1"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defRPr>
                </a:lvl1pPr>
              </a:lstStyle>
              <a:p>
                <a:pPr algn="ctr" latinLnBrk="0"/>
                <a:r>
                  <a:rPr lang="en-US" altLang="ko-KR" sz="1200" spc="-30" dirty="0"/>
                  <a:t>20</a:t>
                </a:r>
                <a:r>
                  <a:rPr lang="ko-KR" altLang="en-US" sz="1200" spc="-30" dirty="0"/>
                  <a:t>점</a:t>
                </a:r>
              </a:p>
            </p:txBody>
          </p:sp>
          <p:sp>
            <p:nvSpPr>
              <p:cNvPr id="71" name="Text Box 344">
                <a:extLst>
                  <a:ext uri="{FF2B5EF4-FFF2-40B4-BE49-F238E27FC236}">
                    <a16:creationId xmlns="" xmlns:a16="http://schemas.microsoft.com/office/drawing/2014/main" id="{2FF1C4E2-FD9B-FA7D-8A38-D8E41F3ACA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3575" y="4506827"/>
                <a:ext cx="1329633" cy="18466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  <a:contourClr>
                    <a:schemeClr val="bg1"/>
                  </a:contourClr>
                </a:sp3d>
              </a:bodyPr>
              <a:lstStyle>
                <a:defPPr>
                  <a:defRPr lang="ko-KR"/>
                </a:defPPr>
                <a:lvl1pPr fontAlgn="ctr">
                  <a:spcBef>
                    <a:spcPts val="0"/>
                  </a:spcBef>
                  <a:spcAft>
                    <a:spcPts val="0"/>
                  </a:spcAft>
                  <a:defRPr kumimoji="1" sz="1500" b="0" kern="0" spc="-150"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lin ang="5400000" scaled="1"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defRPr>
                </a:lvl1pPr>
              </a:lstStyle>
              <a:p>
                <a:pPr algn="ctr" latinLnBrk="0"/>
                <a:r>
                  <a:rPr lang="en-US" altLang="ko-KR" sz="1200" spc="-30" dirty="0"/>
                  <a:t>30</a:t>
                </a:r>
                <a:r>
                  <a:rPr lang="ko-KR" altLang="en-US" sz="1200" spc="-30" dirty="0"/>
                  <a:t>점</a:t>
                </a:r>
              </a:p>
            </p:txBody>
          </p:sp>
          <p:sp>
            <p:nvSpPr>
              <p:cNvPr id="72" name="Text Box 344">
                <a:extLst>
                  <a:ext uri="{FF2B5EF4-FFF2-40B4-BE49-F238E27FC236}">
                    <a16:creationId xmlns="" xmlns:a16="http://schemas.microsoft.com/office/drawing/2014/main" id="{3FD3A65E-6AED-790C-CEF2-6ABCDC8E8D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3575" y="5521746"/>
                <a:ext cx="1329633" cy="18466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  <a:contourClr>
                    <a:schemeClr val="bg1"/>
                  </a:contourClr>
                </a:sp3d>
              </a:bodyPr>
              <a:lstStyle>
                <a:defPPr>
                  <a:defRPr lang="ko-KR"/>
                </a:defPPr>
                <a:lvl1pPr fontAlgn="ctr">
                  <a:spcBef>
                    <a:spcPts val="0"/>
                  </a:spcBef>
                  <a:spcAft>
                    <a:spcPts val="0"/>
                  </a:spcAft>
                  <a:defRPr kumimoji="1" sz="1500" b="0" kern="0" spc="-150"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lin ang="5400000" scaled="1"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defRPr>
                </a:lvl1pPr>
              </a:lstStyle>
              <a:p>
                <a:pPr algn="ctr" latinLnBrk="0"/>
                <a:r>
                  <a:rPr lang="en-US" altLang="ko-KR" sz="1200" spc="-30" dirty="0"/>
                  <a:t>20</a:t>
                </a:r>
                <a:r>
                  <a:rPr lang="ko-KR" altLang="en-US" sz="1200" spc="-30" dirty="0"/>
                  <a:t>점</a:t>
                </a:r>
              </a:p>
            </p:txBody>
          </p:sp>
          <p:sp>
            <p:nvSpPr>
              <p:cNvPr id="73" name="Text Box 344">
                <a:extLst>
                  <a:ext uri="{FF2B5EF4-FFF2-40B4-BE49-F238E27FC236}">
                    <a16:creationId xmlns="" xmlns:a16="http://schemas.microsoft.com/office/drawing/2014/main" id="{F1D3CD8B-1F33-7A49-D025-F85E3DA20E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3575" y="2476990"/>
                <a:ext cx="1329633" cy="18466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  <a:contourClr>
                    <a:schemeClr val="bg1"/>
                  </a:contourClr>
                </a:sp3d>
              </a:bodyPr>
              <a:lstStyle>
                <a:defPPr>
                  <a:defRPr lang="ko-KR"/>
                </a:defPPr>
                <a:lvl1pPr fontAlgn="ctr">
                  <a:spcBef>
                    <a:spcPts val="0"/>
                  </a:spcBef>
                  <a:spcAft>
                    <a:spcPts val="0"/>
                  </a:spcAft>
                  <a:defRPr kumimoji="1" sz="1500" b="0" kern="0" spc="-150"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lin ang="5400000" scaled="1"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defRPr>
                </a:lvl1pPr>
              </a:lstStyle>
              <a:p>
                <a:pPr algn="ctr" latinLnBrk="0"/>
                <a:r>
                  <a:rPr lang="en-US" altLang="ko-KR" sz="1200" spc="-30" dirty="0"/>
                  <a:t>30</a:t>
                </a:r>
                <a:r>
                  <a:rPr lang="ko-KR" altLang="en-US" sz="1200" spc="-30" dirty="0"/>
                  <a:t>점</a:t>
                </a:r>
              </a:p>
            </p:txBody>
          </p:sp>
        </p:grpSp>
      </p:grpSp>
      <p:grpSp>
        <p:nvGrpSpPr>
          <p:cNvPr id="74" name="그룹 73">
            <a:extLst>
              <a:ext uri="{FF2B5EF4-FFF2-40B4-BE49-F238E27FC236}">
                <a16:creationId xmlns="" xmlns:a16="http://schemas.microsoft.com/office/drawing/2014/main" id="{AED5767B-9A03-5DBD-D319-6F797C82DF59}"/>
              </a:ext>
            </a:extLst>
          </p:cNvPr>
          <p:cNvGrpSpPr/>
          <p:nvPr/>
        </p:nvGrpSpPr>
        <p:grpSpPr>
          <a:xfrm>
            <a:off x="7742598" y="6220348"/>
            <a:ext cx="1795570" cy="161583"/>
            <a:chOff x="7742598" y="6220348"/>
            <a:chExt cx="1795570" cy="161583"/>
          </a:xfrm>
        </p:grpSpPr>
        <p:sp>
          <p:nvSpPr>
            <p:cNvPr id="75" name="Text Box 344">
              <a:extLst>
                <a:ext uri="{FF2B5EF4-FFF2-40B4-BE49-F238E27FC236}">
                  <a16:creationId xmlns="" xmlns:a16="http://schemas.microsoft.com/office/drawing/2014/main" id="{C395D274-2524-4049-8B57-8C86DB283D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42598" y="6220348"/>
              <a:ext cx="1704417" cy="1615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fontAlgn="ctr">
                <a:spcBef>
                  <a:spcPts val="0"/>
                </a:spcBef>
                <a:spcAft>
                  <a:spcPts val="0"/>
                </a:spcAft>
                <a:defRPr kumimoji="1" sz="900" b="0" kern="0" spc="-15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defRPr>
              </a:lvl1pPr>
            </a:lstStyle>
            <a:p>
              <a:pPr algn="r" latinLnBrk="0"/>
              <a:r>
                <a:rPr lang="ko-KR" altLang="en-US" sz="1050" b="1" dirty="0"/>
                <a:t>평가 항목 </a:t>
              </a:r>
              <a:r>
                <a:rPr lang="en-US" altLang="ko-KR" sz="1050" b="1" dirty="0"/>
                <a:t>(</a:t>
              </a:r>
              <a:r>
                <a:rPr lang="ko-KR" altLang="en-US" sz="1050" b="1" dirty="0"/>
                <a:t>총합 </a:t>
              </a:r>
              <a:r>
                <a:rPr lang="en-US" altLang="ko-KR" sz="1050" b="1" dirty="0"/>
                <a:t>1</a:t>
              </a:r>
              <a:r>
                <a:rPr lang="en-US" altLang="ko-KR" sz="1050" b="1" spc="-30" dirty="0"/>
                <a:t>00</a:t>
              </a:r>
              <a:r>
                <a:rPr lang="ko-KR" altLang="en-US" sz="1050" b="1" dirty="0"/>
                <a:t>점</a:t>
              </a:r>
              <a:r>
                <a:rPr lang="en-US" altLang="ko-KR" sz="1050" b="1" dirty="0"/>
                <a:t>)</a:t>
              </a:r>
              <a:endParaRPr lang="ko-KR" altLang="en-US" sz="1050" b="1" dirty="0"/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="" xmlns:a16="http://schemas.microsoft.com/office/drawing/2014/main" id="{CA7C5B3A-A385-301C-6F4E-2ECFFC046987}"/>
                </a:ext>
              </a:extLst>
            </p:cNvPr>
            <p:cNvCxnSpPr>
              <a:cxnSpLocks/>
            </p:cNvCxnSpPr>
            <p:nvPr/>
          </p:nvCxnSpPr>
          <p:spPr>
            <a:xfrm>
              <a:off x="9538168" y="6246175"/>
              <a:ext cx="0" cy="109928"/>
            </a:xfrm>
            <a:prstGeom prst="line">
              <a:avLst/>
            </a:prstGeom>
            <a:ln w="44450" cap="rnd">
              <a:solidFill>
                <a:srgbClr val="848EA8">
                  <a:alpha val="7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직선 연결선 76">
            <a:extLst>
              <a:ext uri="{FF2B5EF4-FFF2-40B4-BE49-F238E27FC236}">
                <a16:creationId xmlns="" xmlns:a16="http://schemas.microsoft.com/office/drawing/2014/main" id="{FD590712-CD39-F4E1-5B7D-1F4368B6A5ED}"/>
              </a:ext>
            </a:extLst>
          </p:cNvPr>
          <p:cNvCxnSpPr>
            <a:cxnSpLocks/>
          </p:cNvCxnSpPr>
          <p:nvPr/>
        </p:nvCxnSpPr>
        <p:spPr>
          <a:xfrm>
            <a:off x="438455" y="3088820"/>
            <a:ext cx="1839925" cy="0"/>
          </a:xfrm>
          <a:prstGeom prst="line">
            <a:avLst/>
          </a:prstGeom>
          <a:noFill/>
          <a:ln w="3175">
            <a:solidFill>
              <a:srgbClr val="5F6A87">
                <a:alpha val="8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="" xmlns:a16="http://schemas.microsoft.com/office/drawing/2014/main" id="{EA992DDF-94EA-CF3A-7DC9-BF7E9EA44740}"/>
              </a:ext>
            </a:extLst>
          </p:cNvPr>
          <p:cNvCxnSpPr>
            <a:cxnSpLocks/>
          </p:cNvCxnSpPr>
          <p:nvPr/>
        </p:nvCxnSpPr>
        <p:spPr>
          <a:xfrm>
            <a:off x="438455" y="4102280"/>
            <a:ext cx="1839925" cy="0"/>
          </a:xfrm>
          <a:prstGeom prst="line">
            <a:avLst/>
          </a:prstGeom>
          <a:noFill/>
          <a:ln w="3175">
            <a:solidFill>
              <a:srgbClr val="5F6A87">
                <a:alpha val="8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="" xmlns:a16="http://schemas.microsoft.com/office/drawing/2014/main" id="{E881B043-6E4D-3EE4-6E52-1BBC9A05AE5A}"/>
              </a:ext>
            </a:extLst>
          </p:cNvPr>
          <p:cNvCxnSpPr>
            <a:cxnSpLocks/>
          </p:cNvCxnSpPr>
          <p:nvPr/>
        </p:nvCxnSpPr>
        <p:spPr>
          <a:xfrm>
            <a:off x="438455" y="5115740"/>
            <a:ext cx="1839925" cy="0"/>
          </a:xfrm>
          <a:prstGeom prst="line">
            <a:avLst/>
          </a:prstGeom>
          <a:noFill/>
          <a:ln w="3175">
            <a:solidFill>
              <a:srgbClr val="5F6A87">
                <a:alpha val="8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" name="타원 79">
            <a:extLst>
              <a:ext uri="{FF2B5EF4-FFF2-40B4-BE49-F238E27FC236}">
                <a16:creationId xmlns="" xmlns:a16="http://schemas.microsoft.com/office/drawing/2014/main" id="{58C663E0-CEB1-BF70-0188-78B09EFFF802}"/>
              </a:ext>
            </a:extLst>
          </p:cNvPr>
          <p:cNvSpPr/>
          <p:nvPr/>
        </p:nvSpPr>
        <p:spPr>
          <a:xfrm>
            <a:off x="506785" y="2235976"/>
            <a:ext cx="666696" cy="666694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457200" algn="ctr" defTabSz="457200" latinLnBrk="0">
              <a:spcBef>
                <a:spcPct val="0"/>
              </a:spcBef>
            </a:pPr>
            <a:endParaRPr lang="ko-KR" altLang="en-US" sz="1100" spc="-5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="" xmlns:a16="http://schemas.microsoft.com/office/drawing/2014/main" id="{C6A2C2EE-58CC-FAE9-6940-0C60E47CFFB9}"/>
              </a:ext>
            </a:extLst>
          </p:cNvPr>
          <p:cNvSpPr/>
          <p:nvPr/>
        </p:nvSpPr>
        <p:spPr>
          <a:xfrm>
            <a:off x="506785" y="3250895"/>
            <a:ext cx="666696" cy="666694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457200" algn="ctr" defTabSz="457200" latinLnBrk="0">
              <a:spcBef>
                <a:spcPct val="0"/>
              </a:spcBef>
            </a:pPr>
            <a:endParaRPr lang="ko-KR" altLang="en-US" sz="1100" spc="-5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="" xmlns:a16="http://schemas.microsoft.com/office/drawing/2014/main" id="{34979676-B9F2-B334-2862-291552E23FAE}"/>
              </a:ext>
            </a:extLst>
          </p:cNvPr>
          <p:cNvSpPr/>
          <p:nvPr/>
        </p:nvSpPr>
        <p:spPr>
          <a:xfrm>
            <a:off x="506785" y="4265813"/>
            <a:ext cx="666696" cy="666694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457200" algn="ctr" defTabSz="457200" latinLnBrk="0">
              <a:spcBef>
                <a:spcPct val="0"/>
              </a:spcBef>
            </a:pPr>
            <a:endParaRPr lang="ko-KR" altLang="en-US" sz="1100" spc="-5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="" xmlns:a16="http://schemas.microsoft.com/office/drawing/2014/main" id="{FD827593-FBED-1C83-B75B-9563652BE383}"/>
              </a:ext>
            </a:extLst>
          </p:cNvPr>
          <p:cNvSpPr/>
          <p:nvPr/>
        </p:nvSpPr>
        <p:spPr>
          <a:xfrm>
            <a:off x="506785" y="5280732"/>
            <a:ext cx="666696" cy="666694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457200" algn="ctr" defTabSz="457200" latinLnBrk="0">
              <a:spcBef>
                <a:spcPct val="0"/>
              </a:spcBef>
            </a:pPr>
            <a:endParaRPr lang="ko-KR" altLang="en-US" sz="1100" spc="-5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C45CFDFA-85E0-FB7F-B399-C88288CA1C17}"/>
              </a:ext>
            </a:extLst>
          </p:cNvPr>
          <p:cNvGrpSpPr/>
          <p:nvPr/>
        </p:nvGrpSpPr>
        <p:grpSpPr>
          <a:xfrm>
            <a:off x="657629" y="2415180"/>
            <a:ext cx="365008" cy="308287"/>
            <a:chOff x="-1579295" y="3972078"/>
            <a:chExt cx="582930" cy="492347"/>
          </a:xfrm>
        </p:grpSpPr>
        <p:sp>
          <p:nvSpPr>
            <p:cNvPr id="85" name="자유형: 도형 75">
              <a:extLst>
                <a:ext uri="{FF2B5EF4-FFF2-40B4-BE49-F238E27FC236}">
                  <a16:creationId xmlns="" xmlns:a16="http://schemas.microsoft.com/office/drawing/2014/main" id="{B7672FD0-AC20-1A20-93EF-77C521016BA4}"/>
                </a:ext>
              </a:extLst>
            </p:cNvPr>
            <p:cNvSpPr/>
            <p:nvPr/>
          </p:nvSpPr>
          <p:spPr>
            <a:xfrm>
              <a:off x="-1579295" y="4044563"/>
              <a:ext cx="582930" cy="313848"/>
            </a:xfrm>
            <a:custGeom>
              <a:avLst/>
              <a:gdLst>
                <a:gd name="connsiteX0" fmla="*/ 569560 w 582930"/>
                <a:gd name="connsiteY0" fmla="*/ -186 h 313848"/>
                <a:gd name="connsiteX1" fmla="*/ 12538 w 582930"/>
                <a:gd name="connsiteY1" fmla="*/ -186 h 313848"/>
                <a:gd name="connsiteX2" fmla="*/ -416 w 582930"/>
                <a:gd name="connsiteY2" fmla="*/ 12768 h 313848"/>
                <a:gd name="connsiteX3" fmla="*/ -416 w 582930"/>
                <a:gd name="connsiteY3" fmla="*/ 313663 h 313848"/>
                <a:gd name="connsiteX4" fmla="*/ 582514 w 582930"/>
                <a:gd name="connsiteY4" fmla="*/ 313663 h 313848"/>
                <a:gd name="connsiteX5" fmla="*/ 582514 w 582930"/>
                <a:gd name="connsiteY5" fmla="*/ 12768 h 313848"/>
                <a:gd name="connsiteX6" fmla="*/ 569750 w 582930"/>
                <a:gd name="connsiteY6" fmla="*/ -186 h 313848"/>
                <a:gd name="connsiteX7" fmla="*/ 569560 w 582930"/>
                <a:gd name="connsiteY7" fmla="*/ -186 h 3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2930" h="313848">
                  <a:moveTo>
                    <a:pt x="569560" y="-186"/>
                  </a:moveTo>
                  <a:lnTo>
                    <a:pt x="12538" y="-186"/>
                  </a:lnTo>
                  <a:cubicBezTo>
                    <a:pt x="5384" y="-186"/>
                    <a:pt x="-416" y="5615"/>
                    <a:pt x="-416" y="12768"/>
                  </a:cubicBezTo>
                  <a:lnTo>
                    <a:pt x="-416" y="313663"/>
                  </a:lnTo>
                  <a:lnTo>
                    <a:pt x="582514" y="313663"/>
                  </a:lnTo>
                  <a:lnTo>
                    <a:pt x="582514" y="12768"/>
                  </a:lnTo>
                  <a:cubicBezTo>
                    <a:pt x="582571" y="5663"/>
                    <a:pt x="576856" y="-129"/>
                    <a:pt x="569750" y="-186"/>
                  </a:cubicBezTo>
                  <a:cubicBezTo>
                    <a:pt x="569684" y="-186"/>
                    <a:pt x="569626" y="-186"/>
                    <a:pt x="569560" y="-186"/>
                  </a:cubicBezTo>
                  <a:close/>
                </a:path>
              </a:pathLst>
            </a:custGeom>
            <a:solidFill>
              <a:srgbClr val="FFFFFF"/>
            </a:solidFill>
            <a:ln w="7620" cap="rnd">
              <a:solidFill>
                <a:srgbClr val="3A3A3A"/>
              </a:solidFill>
              <a:prstDash val="solid"/>
              <a:round/>
            </a:ln>
          </p:spPr>
          <p:txBody>
            <a:bodyPr rtlCol="0" anchor="ctr"/>
            <a:lstStyle/>
            <a:p>
              <a:pPr latinLnBrk="0"/>
              <a:endParaRPr lang="ko-KR" altLang="en-US" dirty="0"/>
            </a:p>
          </p:txBody>
        </p:sp>
        <p:sp>
          <p:nvSpPr>
            <p:cNvPr id="86" name="자유형: 도형 76">
              <a:extLst>
                <a:ext uri="{FF2B5EF4-FFF2-40B4-BE49-F238E27FC236}">
                  <a16:creationId xmlns="" xmlns:a16="http://schemas.microsoft.com/office/drawing/2014/main" id="{45C99B38-8F39-FB90-420B-4969819F2E7E}"/>
                </a:ext>
              </a:extLst>
            </p:cNvPr>
            <p:cNvSpPr/>
            <p:nvPr/>
          </p:nvSpPr>
          <p:spPr>
            <a:xfrm>
              <a:off x="-1579295" y="4358412"/>
              <a:ext cx="582929" cy="51053"/>
            </a:xfrm>
            <a:custGeom>
              <a:avLst/>
              <a:gdLst>
                <a:gd name="connsiteX0" fmla="*/ -416 w 582929"/>
                <a:gd name="connsiteY0" fmla="*/ -186 h 51053"/>
                <a:gd name="connsiteX1" fmla="*/ -416 w 582929"/>
                <a:gd name="connsiteY1" fmla="*/ 37914 h 51053"/>
                <a:gd name="connsiteX2" fmla="*/ 12538 w 582929"/>
                <a:gd name="connsiteY2" fmla="*/ 50868 h 51053"/>
                <a:gd name="connsiteX3" fmla="*/ 569560 w 582929"/>
                <a:gd name="connsiteY3" fmla="*/ 50868 h 51053"/>
                <a:gd name="connsiteX4" fmla="*/ 582514 w 582929"/>
                <a:gd name="connsiteY4" fmla="*/ 37914 h 51053"/>
                <a:gd name="connsiteX5" fmla="*/ 582514 w 582929"/>
                <a:gd name="connsiteY5" fmla="*/ -186 h 51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2929" h="51053">
                  <a:moveTo>
                    <a:pt x="-416" y="-186"/>
                  </a:moveTo>
                  <a:lnTo>
                    <a:pt x="-416" y="37914"/>
                  </a:lnTo>
                  <a:cubicBezTo>
                    <a:pt x="-416" y="45067"/>
                    <a:pt x="5384" y="50868"/>
                    <a:pt x="12538" y="50868"/>
                  </a:cubicBezTo>
                  <a:lnTo>
                    <a:pt x="569560" y="50868"/>
                  </a:lnTo>
                  <a:cubicBezTo>
                    <a:pt x="576713" y="50868"/>
                    <a:pt x="582514" y="45067"/>
                    <a:pt x="582514" y="37914"/>
                  </a:cubicBezTo>
                  <a:lnTo>
                    <a:pt x="582514" y="-186"/>
                  </a:lnTo>
                  <a:close/>
                </a:path>
              </a:pathLst>
            </a:custGeom>
            <a:solidFill>
              <a:srgbClr val="BDC3CB"/>
            </a:solidFill>
            <a:ln w="7620" cap="rnd">
              <a:solidFill>
                <a:srgbClr val="3A3A3A"/>
              </a:solidFill>
              <a:prstDash val="solid"/>
              <a:round/>
            </a:ln>
          </p:spPr>
          <p:txBody>
            <a:bodyPr rtlCol="0" anchor="ctr"/>
            <a:lstStyle/>
            <a:p>
              <a:pPr latinLnBrk="0"/>
              <a:endParaRPr lang="ko-KR" altLang="en-US" dirty="0"/>
            </a:p>
          </p:txBody>
        </p:sp>
        <p:sp>
          <p:nvSpPr>
            <p:cNvPr id="87" name="자유형: 도형 77">
              <a:extLst>
                <a:ext uri="{FF2B5EF4-FFF2-40B4-BE49-F238E27FC236}">
                  <a16:creationId xmlns="" xmlns:a16="http://schemas.microsoft.com/office/drawing/2014/main" id="{744CDCE8-CF69-A229-1953-016115993C91}"/>
                </a:ext>
              </a:extLst>
            </p:cNvPr>
            <p:cNvSpPr/>
            <p:nvPr/>
          </p:nvSpPr>
          <p:spPr>
            <a:xfrm>
              <a:off x="-1542052" y="4409466"/>
              <a:ext cx="44862" cy="54959"/>
            </a:xfrm>
            <a:custGeom>
              <a:avLst/>
              <a:gdLst>
                <a:gd name="connsiteX0" fmla="*/ 25432 w 44862"/>
                <a:gd name="connsiteY0" fmla="*/ 54959 h 54959"/>
                <a:gd name="connsiteX1" fmla="*/ 0 w 44862"/>
                <a:gd name="connsiteY1" fmla="*/ 54959 h 54959"/>
                <a:gd name="connsiteX2" fmla="*/ 19336 w 44862"/>
                <a:gd name="connsiteY2" fmla="*/ 0 h 54959"/>
                <a:gd name="connsiteX3" fmla="*/ 44863 w 44862"/>
                <a:gd name="connsiteY3" fmla="*/ 0 h 54959"/>
                <a:gd name="connsiteX4" fmla="*/ 25432 w 44862"/>
                <a:gd name="connsiteY4" fmla="*/ 54959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62" h="54959">
                  <a:moveTo>
                    <a:pt x="25432" y="54959"/>
                  </a:moveTo>
                  <a:lnTo>
                    <a:pt x="0" y="54959"/>
                  </a:lnTo>
                  <a:lnTo>
                    <a:pt x="19336" y="0"/>
                  </a:lnTo>
                  <a:lnTo>
                    <a:pt x="44863" y="0"/>
                  </a:lnTo>
                  <a:lnTo>
                    <a:pt x="25432" y="54959"/>
                  </a:lnTo>
                  <a:close/>
                </a:path>
              </a:pathLst>
            </a:custGeom>
            <a:solidFill>
              <a:srgbClr val="FFFFFF"/>
            </a:solidFill>
            <a:ln w="7620" cap="rnd">
              <a:solidFill>
                <a:srgbClr val="3A3A3A"/>
              </a:solidFill>
              <a:prstDash val="solid"/>
              <a:round/>
            </a:ln>
          </p:spPr>
          <p:txBody>
            <a:bodyPr rtlCol="0" anchor="ctr"/>
            <a:lstStyle/>
            <a:p>
              <a:pPr latinLnBrk="0"/>
              <a:endParaRPr lang="ko-KR" altLang="en-US" dirty="0"/>
            </a:p>
          </p:txBody>
        </p:sp>
        <p:sp>
          <p:nvSpPr>
            <p:cNvPr id="88" name="자유형: 도형 78">
              <a:extLst>
                <a:ext uri="{FF2B5EF4-FFF2-40B4-BE49-F238E27FC236}">
                  <a16:creationId xmlns="" xmlns:a16="http://schemas.microsoft.com/office/drawing/2014/main" id="{D3A4681A-6DB8-9363-DBC9-66C9B67CEAA6}"/>
                </a:ext>
              </a:extLst>
            </p:cNvPr>
            <p:cNvSpPr/>
            <p:nvPr/>
          </p:nvSpPr>
          <p:spPr>
            <a:xfrm>
              <a:off x="-1064087" y="4409466"/>
              <a:ext cx="44957" cy="54959"/>
            </a:xfrm>
            <a:custGeom>
              <a:avLst/>
              <a:gdLst>
                <a:gd name="connsiteX0" fmla="*/ 19431 w 44957"/>
                <a:gd name="connsiteY0" fmla="*/ 54959 h 54959"/>
                <a:gd name="connsiteX1" fmla="*/ 44958 w 44957"/>
                <a:gd name="connsiteY1" fmla="*/ 54959 h 54959"/>
                <a:gd name="connsiteX2" fmla="*/ 25527 w 44957"/>
                <a:gd name="connsiteY2" fmla="*/ 0 h 54959"/>
                <a:gd name="connsiteX3" fmla="*/ 0 w 44957"/>
                <a:gd name="connsiteY3" fmla="*/ 0 h 54959"/>
                <a:gd name="connsiteX4" fmla="*/ 19431 w 44957"/>
                <a:gd name="connsiteY4" fmla="*/ 54959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7" h="54959">
                  <a:moveTo>
                    <a:pt x="19431" y="54959"/>
                  </a:moveTo>
                  <a:lnTo>
                    <a:pt x="44958" y="54959"/>
                  </a:lnTo>
                  <a:lnTo>
                    <a:pt x="25527" y="0"/>
                  </a:lnTo>
                  <a:lnTo>
                    <a:pt x="0" y="0"/>
                  </a:lnTo>
                  <a:lnTo>
                    <a:pt x="19431" y="54959"/>
                  </a:lnTo>
                  <a:close/>
                </a:path>
              </a:pathLst>
            </a:custGeom>
            <a:solidFill>
              <a:srgbClr val="FFFFFF"/>
            </a:solidFill>
            <a:ln w="7620" cap="rnd">
              <a:solidFill>
                <a:srgbClr val="3A3A3A"/>
              </a:solidFill>
              <a:prstDash val="solid"/>
              <a:round/>
            </a:ln>
          </p:spPr>
          <p:txBody>
            <a:bodyPr rtlCol="0" anchor="ctr"/>
            <a:lstStyle/>
            <a:p>
              <a:pPr latinLnBrk="0"/>
              <a:endParaRPr lang="ko-KR" altLang="en-US" dirty="0"/>
            </a:p>
          </p:txBody>
        </p:sp>
        <p:sp>
          <p:nvSpPr>
            <p:cNvPr id="89" name="자유형: 도형 79">
              <a:extLst>
                <a:ext uri="{FF2B5EF4-FFF2-40B4-BE49-F238E27FC236}">
                  <a16:creationId xmlns="" xmlns:a16="http://schemas.microsoft.com/office/drawing/2014/main" id="{FD97D8BF-3994-E4C4-D909-403D127F5E58}"/>
                </a:ext>
              </a:extLst>
            </p:cNvPr>
            <p:cNvSpPr/>
            <p:nvPr/>
          </p:nvSpPr>
          <p:spPr>
            <a:xfrm>
              <a:off x="-1526431" y="4006844"/>
              <a:ext cx="477297" cy="290131"/>
            </a:xfrm>
            <a:custGeom>
              <a:avLst/>
              <a:gdLst>
                <a:gd name="connsiteX0" fmla="*/ 0 w 477297"/>
                <a:gd name="connsiteY0" fmla="*/ 0 h 290131"/>
                <a:gd name="connsiteX1" fmla="*/ 477298 w 477297"/>
                <a:gd name="connsiteY1" fmla="*/ 0 h 290131"/>
                <a:gd name="connsiteX2" fmla="*/ 477298 w 477297"/>
                <a:gd name="connsiteY2" fmla="*/ 290132 h 290131"/>
                <a:gd name="connsiteX3" fmla="*/ 0 w 477297"/>
                <a:gd name="connsiteY3" fmla="*/ 290132 h 29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297" h="290131">
                  <a:moveTo>
                    <a:pt x="0" y="0"/>
                  </a:moveTo>
                  <a:lnTo>
                    <a:pt x="477298" y="0"/>
                  </a:lnTo>
                  <a:lnTo>
                    <a:pt x="477298" y="290132"/>
                  </a:lnTo>
                  <a:lnTo>
                    <a:pt x="0" y="290132"/>
                  </a:lnTo>
                  <a:close/>
                </a:path>
              </a:pathLst>
            </a:custGeom>
            <a:solidFill>
              <a:srgbClr val="BDC3CB"/>
            </a:solidFill>
            <a:ln w="7620" cap="rnd">
              <a:solidFill>
                <a:srgbClr val="3A3A3A"/>
              </a:solidFill>
              <a:prstDash val="solid"/>
              <a:round/>
            </a:ln>
          </p:spPr>
          <p:txBody>
            <a:bodyPr rtlCol="0" anchor="ctr"/>
            <a:lstStyle/>
            <a:p>
              <a:pPr latinLnBrk="0"/>
              <a:endParaRPr lang="ko-KR" altLang="en-US" dirty="0"/>
            </a:p>
          </p:txBody>
        </p:sp>
        <p:sp>
          <p:nvSpPr>
            <p:cNvPr id="90" name="자유형: 도형 80">
              <a:extLst>
                <a:ext uri="{FF2B5EF4-FFF2-40B4-BE49-F238E27FC236}">
                  <a16:creationId xmlns="" xmlns:a16="http://schemas.microsoft.com/office/drawing/2014/main" id="{79D3866B-3BC8-82E3-3BD0-0655CFDECDE6}"/>
                </a:ext>
              </a:extLst>
            </p:cNvPr>
            <p:cNvSpPr/>
            <p:nvPr/>
          </p:nvSpPr>
          <p:spPr>
            <a:xfrm>
              <a:off x="-1487855" y="3972459"/>
              <a:ext cx="200025" cy="290512"/>
            </a:xfrm>
            <a:custGeom>
              <a:avLst/>
              <a:gdLst>
                <a:gd name="connsiteX0" fmla="*/ 476 w 200025"/>
                <a:gd name="connsiteY0" fmla="*/ 0 h 290512"/>
                <a:gd name="connsiteX1" fmla="*/ 140875 w 200025"/>
                <a:gd name="connsiteY1" fmla="*/ 0 h 290512"/>
                <a:gd name="connsiteX2" fmla="*/ 200025 w 200025"/>
                <a:gd name="connsiteY2" fmla="*/ 59150 h 290512"/>
                <a:gd name="connsiteX3" fmla="*/ 200025 w 200025"/>
                <a:gd name="connsiteY3" fmla="*/ 290513 h 290512"/>
                <a:gd name="connsiteX4" fmla="*/ 200025 w 200025"/>
                <a:gd name="connsiteY4" fmla="*/ 290513 h 290512"/>
                <a:gd name="connsiteX5" fmla="*/ 0 w 200025"/>
                <a:gd name="connsiteY5" fmla="*/ 290513 h 290512"/>
                <a:gd name="connsiteX6" fmla="*/ 0 w 200025"/>
                <a:gd name="connsiteY6" fmla="*/ 290513 h 290512"/>
                <a:gd name="connsiteX7" fmla="*/ 0 w 200025"/>
                <a:gd name="connsiteY7" fmla="*/ 0 h 290512"/>
                <a:gd name="connsiteX8" fmla="*/ 476 w 200025"/>
                <a:gd name="connsiteY8" fmla="*/ 0 h 2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290512">
                  <a:moveTo>
                    <a:pt x="476" y="0"/>
                  </a:moveTo>
                  <a:lnTo>
                    <a:pt x="140875" y="0"/>
                  </a:lnTo>
                  <a:cubicBezTo>
                    <a:pt x="173543" y="0"/>
                    <a:pt x="200025" y="26479"/>
                    <a:pt x="200025" y="59150"/>
                  </a:cubicBezTo>
                  <a:lnTo>
                    <a:pt x="200025" y="290513"/>
                  </a:lnTo>
                  <a:lnTo>
                    <a:pt x="200025" y="290513"/>
                  </a:lnTo>
                  <a:lnTo>
                    <a:pt x="0" y="290513"/>
                  </a:lnTo>
                  <a:lnTo>
                    <a:pt x="0" y="290513"/>
                  </a:lnTo>
                  <a:lnTo>
                    <a:pt x="0" y="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 w="7620" cap="rnd">
              <a:solidFill>
                <a:srgbClr val="3A3A3A"/>
              </a:solidFill>
              <a:prstDash val="solid"/>
              <a:round/>
            </a:ln>
          </p:spPr>
          <p:txBody>
            <a:bodyPr rtlCol="0" anchor="ctr"/>
            <a:lstStyle/>
            <a:p>
              <a:pPr latinLnBrk="0"/>
              <a:endParaRPr lang="ko-KR" altLang="en-US" dirty="0"/>
            </a:p>
          </p:txBody>
        </p:sp>
        <p:sp>
          <p:nvSpPr>
            <p:cNvPr id="91" name="자유형: 도형 81">
              <a:extLst>
                <a:ext uri="{FF2B5EF4-FFF2-40B4-BE49-F238E27FC236}">
                  <a16:creationId xmlns="" xmlns:a16="http://schemas.microsoft.com/office/drawing/2014/main" id="{A73C708C-D5D4-CAAD-D13B-521DD6AE23FA}"/>
                </a:ext>
              </a:extLst>
            </p:cNvPr>
            <p:cNvSpPr/>
            <p:nvPr/>
          </p:nvSpPr>
          <p:spPr>
            <a:xfrm rot="10800000">
              <a:off x="-1288306" y="3972078"/>
              <a:ext cx="200025" cy="290893"/>
            </a:xfrm>
            <a:custGeom>
              <a:avLst/>
              <a:gdLst>
                <a:gd name="connsiteX0" fmla="*/ -416 w 200025"/>
                <a:gd name="connsiteY0" fmla="*/ -186 h 290893"/>
                <a:gd name="connsiteX1" fmla="*/ 199609 w 200025"/>
                <a:gd name="connsiteY1" fmla="*/ -186 h 290893"/>
                <a:gd name="connsiteX2" fmla="*/ 199609 w 200025"/>
                <a:gd name="connsiteY2" fmla="*/ -186 h 290893"/>
                <a:gd name="connsiteX3" fmla="*/ 199609 w 200025"/>
                <a:gd name="connsiteY3" fmla="*/ 231557 h 290893"/>
                <a:gd name="connsiteX4" fmla="*/ 140459 w 200025"/>
                <a:gd name="connsiteY4" fmla="*/ 290707 h 290893"/>
                <a:gd name="connsiteX5" fmla="*/ -416 w 200025"/>
                <a:gd name="connsiteY5" fmla="*/ 290707 h 290893"/>
                <a:gd name="connsiteX6" fmla="*/ -416 w 200025"/>
                <a:gd name="connsiteY6" fmla="*/ 290707 h 290893"/>
                <a:gd name="connsiteX7" fmla="*/ -416 w 200025"/>
                <a:gd name="connsiteY7" fmla="*/ -186 h 290893"/>
                <a:gd name="connsiteX8" fmla="*/ -416 w 200025"/>
                <a:gd name="connsiteY8" fmla="*/ -186 h 290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290893">
                  <a:moveTo>
                    <a:pt x="-416" y="-186"/>
                  </a:moveTo>
                  <a:lnTo>
                    <a:pt x="199609" y="-186"/>
                  </a:lnTo>
                  <a:lnTo>
                    <a:pt x="199609" y="-186"/>
                  </a:lnTo>
                  <a:lnTo>
                    <a:pt x="199609" y="231557"/>
                  </a:lnTo>
                  <a:cubicBezTo>
                    <a:pt x="199609" y="264228"/>
                    <a:pt x="173129" y="290707"/>
                    <a:pt x="140459" y="290707"/>
                  </a:cubicBezTo>
                  <a:lnTo>
                    <a:pt x="-416" y="290707"/>
                  </a:lnTo>
                  <a:lnTo>
                    <a:pt x="-416" y="290707"/>
                  </a:lnTo>
                  <a:lnTo>
                    <a:pt x="-416" y="-186"/>
                  </a:lnTo>
                  <a:lnTo>
                    <a:pt x="-416" y="-186"/>
                  </a:lnTo>
                  <a:close/>
                </a:path>
              </a:pathLst>
            </a:custGeom>
            <a:solidFill>
              <a:srgbClr val="FFFFFF"/>
            </a:solidFill>
            <a:ln w="7620" cap="rnd">
              <a:solidFill>
                <a:srgbClr val="3A3A3A"/>
              </a:solidFill>
              <a:prstDash val="solid"/>
              <a:round/>
            </a:ln>
          </p:spPr>
          <p:txBody>
            <a:bodyPr rtlCol="0" anchor="ctr"/>
            <a:lstStyle/>
            <a:p>
              <a:pPr latinLnBrk="0"/>
              <a:endParaRPr lang="ko-KR" altLang="en-US" dirty="0"/>
            </a:p>
          </p:txBody>
        </p:sp>
        <p:sp>
          <p:nvSpPr>
            <p:cNvPr id="92" name="자유형: 도형 82">
              <a:extLst>
                <a:ext uri="{FF2B5EF4-FFF2-40B4-BE49-F238E27FC236}">
                  <a16:creationId xmlns="" xmlns:a16="http://schemas.microsoft.com/office/drawing/2014/main" id="{B9E6FB7F-B0BC-8B27-2EAC-60A064B7CE9D}"/>
                </a:ext>
              </a:extLst>
            </p:cNvPr>
            <p:cNvSpPr/>
            <p:nvPr/>
          </p:nvSpPr>
          <p:spPr>
            <a:xfrm>
              <a:off x="-1445088" y="4040086"/>
              <a:ext cx="51339" cy="9525"/>
            </a:xfrm>
            <a:custGeom>
              <a:avLst/>
              <a:gdLst>
                <a:gd name="connsiteX0" fmla="*/ 0 w 51339"/>
                <a:gd name="connsiteY0" fmla="*/ 0 h 9525"/>
                <a:gd name="connsiteX1" fmla="*/ 51340 w 5133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39" h="9525">
                  <a:moveTo>
                    <a:pt x="0" y="0"/>
                  </a:moveTo>
                  <a:lnTo>
                    <a:pt x="51340" y="0"/>
                  </a:lnTo>
                </a:path>
              </a:pathLst>
            </a:custGeom>
            <a:ln w="7620" cap="rnd">
              <a:solidFill>
                <a:srgbClr val="3A3A3A"/>
              </a:solidFill>
              <a:prstDash val="solid"/>
              <a:round/>
            </a:ln>
          </p:spPr>
          <p:txBody>
            <a:bodyPr rtlCol="0" anchor="ctr"/>
            <a:lstStyle/>
            <a:p>
              <a:pPr latinLnBrk="0"/>
              <a:endParaRPr lang="ko-KR" altLang="en-US" dirty="0"/>
            </a:p>
          </p:txBody>
        </p:sp>
        <p:sp>
          <p:nvSpPr>
            <p:cNvPr id="93" name="자유형: 도형 83">
              <a:extLst>
                <a:ext uri="{FF2B5EF4-FFF2-40B4-BE49-F238E27FC236}">
                  <a16:creationId xmlns="" xmlns:a16="http://schemas.microsoft.com/office/drawing/2014/main" id="{756B5BC2-A1A4-1DC0-A35E-EA88557453C6}"/>
                </a:ext>
              </a:extLst>
            </p:cNvPr>
            <p:cNvSpPr/>
            <p:nvPr/>
          </p:nvSpPr>
          <p:spPr>
            <a:xfrm>
              <a:off x="-1445088" y="4077900"/>
              <a:ext cx="122396" cy="9525"/>
            </a:xfrm>
            <a:custGeom>
              <a:avLst/>
              <a:gdLst>
                <a:gd name="connsiteX0" fmla="*/ 0 w 122396"/>
                <a:gd name="connsiteY0" fmla="*/ 0 h 9525"/>
                <a:gd name="connsiteX1" fmla="*/ 122396 w 12239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96" h="9525">
                  <a:moveTo>
                    <a:pt x="0" y="0"/>
                  </a:moveTo>
                  <a:lnTo>
                    <a:pt x="122396" y="0"/>
                  </a:lnTo>
                </a:path>
              </a:pathLst>
            </a:custGeom>
            <a:ln w="7620" cap="rnd">
              <a:solidFill>
                <a:srgbClr val="3A3A3A"/>
              </a:solidFill>
              <a:prstDash val="solid"/>
              <a:round/>
            </a:ln>
          </p:spPr>
          <p:txBody>
            <a:bodyPr rtlCol="0" anchor="ctr"/>
            <a:lstStyle/>
            <a:p>
              <a:pPr latinLnBrk="0"/>
              <a:endParaRPr lang="ko-KR" altLang="en-US" dirty="0"/>
            </a:p>
          </p:txBody>
        </p:sp>
        <p:sp>
          <p:nvSpPr>
            <p:cNvPr id="94" name="자유형: 도형 84">
              <a:extLst>
                <a:ext uri="{FF2B5EF4-FFF2-40B4-BE49-F238E27FC236}">
                  <a16:creationId xmlns="" xmlns:a16="http://schemas.microsoft.com/office/drawing/2014/main" id="{7022D6B5-5ABB-0E8B-8A98-AE5A85219BF3}"/>
                </a:ext>
              </a:extLst>
            </p:cNvPr>
            <p:cNvSpPr/>
            <p:nvPr/>
          </p:nvSpPr>
          <p:spPr>
            <a:xfrm>
              <a:off x="-1445088" y="4115619"/>
              <a:ext cx="122396" cy="9525"/>
            </a:xfrm>
            <a:custGeom>
              <a:avLst/>
              <a:gdLst>
                <a:gd name="connsiteX0" fmla="*/ 0 w 122396"/>
                <a:gd name="connsiteY0" fmla="*/ 0 h 9525"/>
                <a:gd name="connsiteX1" fmla="*/ 122396 w 12239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96" h="9525">
                  <a:moveTo>
                    <a:pt x="0" y="0"/>
                  </a:moveTo>
                  <a:lnTo>
                    <a:pt x="122396" y="0"/>
                  </a:lnTo>
                </a:path>
              </a:pathLst>
            </a:custGeom>
            <a:ln w="7620" cap="rnd">
              <a:solidFill>
                <a:srgbClr val="3A3A3A"/>
              </a:solidFill>
              <a:prstDash val="solid"/>
              <a:round/>
            </a:ln>
          </p:spPr>
          <p:txBody>
            <a:bodyPr rtlCol="0" anchor="ctr"/>
            <a:lstStyle/>
            <a:p>
              <a:pPr latinLnBrk="0"/>
              <a:endParaRPr lang="ko-KR" altLang="en-US" dirty="0"/>
            </a:p>
          </p:txBody>
        </p:sp>
        <p:sp>
          <p:nvSpPr>
            <p:cNvPr id="95" name="자유형: 도형 85">
              <a:extLst>
                <a:ext uri="{FF2B5EF4-FFF2-40B4-BE49-F238E27FC236}">
                  <a16:creationId xmlns="" xmlns:a16="http://schemas.microsoft.com/office/drawing/2014/main" id="{E9DAED3B-D5BC-99A4-DF02-B01B6609D062}"/>
                </a:ext>
              </a:extLst>
            </p:cNvPr>
            <p:cNvSpPr/>
            <p:nvPr/>
          </p:nvSpPr>
          <p:spPr>
            <a:xfrm>
              <a:off x="-1445088" y="4153434"/>
              <a:ext cx="122396" cy="9525"/>
            </a:xfrm>
            <a:custGeom>
              <a:avLst/>
              <a:gdLst>
                <a:gd name="connsiteX0" fmla="*/ 0 w 122396"/>
                <a:gd name="connsiteY0" fmla="*/ 0 h 9525"/>
                <a:gd name="connsiteX1" fmla="*/ 122396 w 12239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96" h="9525">
                  <a:moveTo>
                    <a:pt x="0" y="0"/>
                  </a:moveTo>
                  <a:lnTo>
                    <a:pt x="122396" y="0"/>
                  </a:lnTo>
                </a:path>
              </a:pathLst>
            </a:custGeom>
            <a:ln w="7620" cap="rnd">
              <a:solidFill>
                <a:srgbClr val="3A3A3A"/>
              </a:solidFill>
              <a:prstDash val="solid"/>
              <a:round/>
            </a:ln>
          </p:spPr>
          <p:txBody>
            <a:bodyPr rtlCol="0" anchor="ctr"/>
            <a:lstStyle/>
            <a:p>
              <a:pPr latinLnBrk="0"/>
              <a:endParaRPr lang="ko-KR" altLang="en-US" dirty="0"/>
            </a:p>
          </p:txBody>
        </p:sp>
        <p:sp>
          <p:nvSpPr>
            <p:cNvPr id="96" name="자유형: 도형 86">
              <a:extLst>
                <a:ext uri="{FF2B5EF4-FFF2-40B4-BE49-F238E27FC236}">
                  <a16:creationId xmlns="" xmlns:a16="http://schemas.microsoft.com/office/drawing/2014/main" id="{4ADEA8AC-6AF7-1659-D571-C25EDDFA8D41}"/>
                </a:ext>
              </a:extLst>
            </p:cNvPr>
            <p:cNvSpPr/>
            <p:nvPr/>
          </p:nvSpPr>
          <p:spPr>
            <a:xfrm>
              <a:off x="-1445088" y="4191248"/>
              <a:ext cx="122396" cy="9525"/>
            </a:xfrm>
            <a:custGeom>
              <a:avLst/>
              <a:gdLst>
                <a:gd name="connsiteX0" fmla="*/ 0 w 122396"/>
                <a:gd name="connsiteY0" fmla="*/ 0 h 9525"/>
                <a:gd name="connsiteX1" fmla="*/ 122396 w 12239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96" h="9525">
                  <a:moveTo>
                    <a:pt x="0" y="0"/>
                  </a:moveTo>
                  <a:lnTo>
                    <a:pt x="122396" y="0"/>
                  </a:lnTo>
                </a:path>
              </a:pathLst>
            </a:custGeom>
            <a:ln w="7620" cap="rnd">
              <a:solidFill>
                <a:srgbClr val="3A3A3A"/>
              </a:solidFill>
              <a:prstDash val="solid"/>
              <a:round/>
            </a:ln>
          </p:spPr>
          <p:txBody>
            <a:bodyPr rtlCol="0" anchor="ctr"/>
            <a:lstStyle/>
            <a:p>
              <a:pPr latinLnBrk="0"/>
              <a:endParaRPr lang="ko-KR" altLang="en-US" dirty="0"/>
            </a:p>
          </p:txBody>
        </p:sp>
        <p:sp>
          <p:nvSpPr>
            <p:cNvPr id="97" name="자유형: 도형 87">
              <a:extLst>
                <a:ext uri="{FF2B5EF4-FFF2-40B4-BE49-F238E27FC236}">
                  <a16:creationId xmlns="" xmlns:a16="http://schemas.microsoft.com/office/drawing/2014/main" id="{BECA7137-1B4D-50FC-87B4-000F96DD1D68}"/>
                </a:ext>
              </a:extLst>
            </p:cNvPr>
            <p:cNvSpPr/>
            <p:nvPr/>
          </p:nvSpPr>
          <p:spPr>
            <a:xfrm>
              <a:off x="-1178197" y="4040086"/>
              <a:ext cx="51339" cy="9525"/>
            </a:xfrm>
            <a:custGeom>
              <a:avLst/>
              <a:gdLst>
                <a:gd name="connsiteX0" fmla="*/ 51340 w 51339"/>
                <a:gd name="connsiteY0" fmla="*/ 0 h 9525"/>
                <a:gd name="connsiteX1" fmla="*/ 0 w 5133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39" h="9525">
                  <a:moveTo>
                    <a:pt x="51340" y="0"/>
                  </a:moveTo>
                  <a:lnTo>
                    <a:pt x="0" y="0"/>
                  </a:lnTo>
                </a:path>
              </a:pathLst>
            </a:custGeom>
            <a:ln w="7620" cap="rnd">
              <a:solidFill>
                <a:srgbClr val="3A3A3A"/>
              </a:solidFill>
              <a:prstDash val="solid"/>
              <a:round/>
            </a:ln>
          </p:spPr>
          <p:txBody>
            <a:bodyPr rtlCol="0" anchor="ctr"/>
            <a:lstStyle/>
            <a:p>
              <a:pPr latinLnBrk="0"/>
              <a:endParaRPr lang="ko-KR" altLang="en-US" dirty="0"/>
            </a:p>
          </p:txBody>
        </p:sp>
        <p:sp>
          <p:nvSpPr>
            <p:cNvPr id="98" name="자유형: 도형 99">
              <a:extLst>
                <a:ext uri="{FF2B5EF4-FFF2-40B4-BE49-F238E27FC236}">
                  <a16:creationId xmlns="" xmlns:a16="http://schemas.microsoft.com/office/drawing/2014/main" id="{5F346091-D434-3FDF-E402-F64672497E4D}"/>
                </a:ext>
              </a:extLst>
            </p:cNvPr>
            <p:cNvSpPr/>
            <p:nvPr/>
          </p:nvSpPr>
          <p:spPr>
            <a:xfrm>
              <a:off x="-1249254" y="4077900"/>
              <a:ext cx="122396" cy="9525"/>
            </a:xfrm>
            <a:custGeom>
              <a:avLst/>
              <a:gdLst>
                <a:gd name="connsiteX0" fmla="*/ 122396 w 122396"/>
                <a:gd name="connsiteY0" fmla="*/ 0 h 9525"/>
                <a:gd name="connsiteX1" fmla="*/ 0 w 12239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96" h="9525">
                  <a:moveTo>
                    <a:pt x="122396" y="0"/>
                  </a:moveTo>
                  <a:lnTo>
                    <a:pt x="0" y="0"/>
                  </a:lnTo>
                </a:path>
              </a:pathLst>
            </a:custGeom>
            <a:ln w="7620" cap="rnd">
              <a:solidFill>
                <a:srgbClr val="3A3A3A"/>
              </a:solidFill>
              <a:prstDash val="solid"/>
              <a:round/>
            </a:ln>
          </p:spPr>
          <p:txBody>
            <a:bodyPr rtlCol="0" anchor="ctr"/>
            <a:lstStyle/>
            <a:p>
              <a:pPr latinLnBrk="0"/>
              <a:endParaRPr lang="ko-KR" altLang="en-US" dirty="0"/>
            </a:p>
          </p:txBody>
        </p:sp>
        <p:sp>
          <p:nvSpPr>
            <p:cNvPr id="99" name="자유형: 도형 123">
              <a:extLst>
                <a:ext uri="{FF2B5EF4-FFF2-40B4-BE49-F238E27FC236}">
                  <a16:creationId xmlns="" xmlns:a16="http://schemas.microsoft.com/office/drawing/2014/main" id="{C9EBB24F-E149-3E41-A51E-3F0297244D4D}"/>
                </a:ext>
              </a:extLst>
            </p:cNvPr>
            <p:cNvSpPr/>
            <p:nvPr/>
          </p:nvSpPr>
          <p:spPr>
            <a:xfrm>
              <a:off x="-1249254" y="4115619"/>
              <a:ext cx="122396" cy="9525"/>
            </a:xfrm>
            <a:custGeom>
              <a:avLst/>
              <a:gdLst>
                <a:gd name="connsiteX0" fmla="*/ 122396 w 122396"/>
                <a:gd name="connsiteY0" fmla="*/ 0 h 9525"/>
                <a:gd name="connsiteX1" fmla="*/ 0 w 12239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96" h="9525">
                  <a:moveTo>
                    <a:pt x="122396" y="0"/>
                  </a:moveTo>
                  <a:lnTo>
                    <a:pt x="0" y="0"/>
                  </a:lnTo>
                </a:path>
              </a:pathLst>
            </a:custGeom>
            <a:ln w="7620" cap="rnd">
              <a:solidFill>
                <a:srgbClr val="3A3A3A"/>
              </a:solidFill>
              <a:prstDash val="solid"/>
              <a:round/>
            </a:ln>
          </p:spPr>
          <p:txBody>
            <a:bodyPr rtlCol="0" anchor="ctr"/>
            <a:lstStyle/>
            <a:p>
              <a:pPr latinLnBrk="0"/>
              <a:endParaRPr lang="ko-KR" altLang="en-US" dirty="0"/>
            </a:p>
          </p:txBody>
        </p:sp>
        <p:sp>
          <p:nvSpPr>
            <p:cNvPr id="100" name="자유형: 도형 124">
              <a:extLst>
                <a:ext uri="{FF2B5EF4-FFF2-40B4-BE49-F238E27FC236}">
                  <a16:creationId xmlns="" xmlns:a16="http://schemas.microsoft.com/office/drawing/2014/main" id="{2EA68C6D-329E-7A3E-D892-D9FCA9FE09AC}"/>
                </a:ext>
              </a:extLst>
            </p:cNvPr>
            <p:cNvSpPr/>
            <p:nvPr/>
          </p:nvSpPr>
          <p:spPr>
            <a:xfrm>
              <a:off x="-1249254" y="4153434"/>
              <a:ext cx="122396" cy="9525"/>
            </a:xfrm>
            <a:custGeom>
              <a:avLst/>
              <a:gdLst>
                <a:gd name="connsiteX0" fmla="*/ 122396 w 122396"/>
                <a:gd name="connsiteY0" fmla="*/ 0 h 9525"/>
                <a:gd name="connsiteX1" fmla="*/ 0 w 12239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96" h="9525">
                  <a:moveTo>
                    <a:pt x="122396" y="0"/>
                  </a:moveTo>
                  <a:lnTo>
                    <a:pt x="0" y="0"/>
                  </a:lnTo>
                </a:path>
              </a:pathLst>
            </a:custGeom>
            <a:ln w="7620" cap="rnd">
              <a:solidFill>
                <a:srgbClr val="3A3A3A"/>
              </a:solidFill>
              <a:prstDash val="solid"/>
              <a:round/>
            </a:ln>
          </p:spPr>
          <p:txBody>
            <a:bodyPr rtlCol="0" anchor="ctr"/>
            <a:lstStyle/>
            <a:p>
              <a:pPr latinLnBrk="0"/>
              <a:endParaRPr lang="ko-KR" altLang="en-US" dirty="0"/>
            </a:p>
          </p:txBody>
        </p:sp>
        <p:sp>
          <p:nvSpPr>
            <p:cNvPr id="101" name="자유형: 도형 125">
              <a:extLst>
                <a:ext uri="{FF2B5EF4-FFF2-40B4-BE49-F238E27FC236}">
                  <a16:creationId xmlns="" xmlns:a16="http://schemas.microsoft.com/office/drawing/2014/main" id="{41E45C46-4513-1FEC-0E11-838DAAC62D64}"/>
                </a:ext>
              </a:extLst>
            </p:cNvPr>
            <p:cNvSpPr/>
            <p:nvPr/>
          </p:nvSpPr>
          <p:spPr>
            <a:xfrm>
              <a:off x="-1249254" y="4191248"/>
              <a:ext cx="122396" cy="9525"/>
            </a:xfrm>
            <a:custGeom>
              <a:avLst/>
              <a:gdLst>
                <a:gd name="connsiteX0" fmla="*/ 122396 w 122396"/>
                <a:gd name="connsiteY0" fmla="*/ 0 h 9525"/>
                <a:gd name="connsiteX1" fmla="*/ 0 w 12239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96" h="9525">
                  <a:moveTo>
                    <a:pt x="122396" y="0"/>
                  </a:moveTo>
                  <a:lnTo>
                    <a:pt x="0" y="0"/>
                  </a:lnTo>
                </a:path>
              </a:pathLst>
            </a:custGeom>
            <a:ln w="7620" cap="rnd">
              <a:solidFill>
                <a:srgbClr val="3A3A3A"/>
              </a:solidFill>
              <a:prstDash val="solid"/>
              <a:round/>
            </a:ln>
          </p:spPr>
          <p:txBody>
            <a:bodyPr rtlCol="0" anchor="ctr"/>
            <a:lstStyle/>
            <a:p>
              <a:pPr latinLnBrk="0"/>
              <a:endParaRPr lang="ko-KR" altLang="en-US" dirty="0"/>
            </a:p>
          </p:txBody>
        </p:sp>
      </p:grpSp>
      <p:grpSp>
        <p:nvGrpSpPr>
          <p:cNvPr id="102" name="그래픽 13">
            <a:extLst>
              <a:ext uri="{FF2B5EF4-FFF2-40B4-BE49-F238E27FC236}">
                <a16:creationId xmlns="" xmlns:a16="http://schemas.microsoft.com/office/drawing/2014/main" id="{60CE0697-1DDB-16EA-34B6-425313D47D08}"/>
              </a:ext>
            </a:extLst>
          </p:cNvPr>
          <p:cNvGrpSpPr/>
          <p:nvPr/>
        </p:nvGrpSpPr>
        <p:grpSpPr>
          <a:xfrm>
            <a:off x="638817" y="3392594"/>
            <a:ext cx="402633" cy="357896"/>
            <a:chOff x="9342966" y="2845875"/>
            <a:chExt cx="473787" cy="421144"/>
          </a:xfrm>
        </p:grpSpPr>
        <p:grpSp>
          <p:nvGrpSpPr>
            <p:cNvPr id="103" name="그래픽 13">
              <a:extLst>
                <a:ext uri="{FF2B5EF4-FFF2-40B4-BE49-F238E27FC236}">
                  <a16:creationId xmlns="" xmlns:a16="http://schemas.microsoft.com/office/drawing/2014/main" id="{6EC221E6-8A59-D9C6-45AD-35476B6AD00C}"/>
                </a:ext>
              </a:extLst>
            </p:cNvPr>
            <p:cNvGrpSpPr/>
            <p:nvPr/>
          </p:nvGrpSpPr>
          <p:grpSpPr>
            <a:xfrm>
              <a:off x="9404148" y="2863832"/>
              <a:ext cx="43869" cy="43869"/>
              <a:chOff x="9404148" y="2863832"/>
              <a:chExt cx="43869" cy="43869"/>
            </a:xfrm>
          </p:grpSpPr>
          <p:sp>
            <p:nvSpPr>
              <p:cNvPr id="122" name="자유형: 도형 146">
                <a:extLst>
                  <a:ext uri="{FF2B5EF4-FFF2-40B4-BE49-F238E27FC236}">
                    <a16:creationId xmlns="" xmlns:a16="http://schemas.microsoft.com/office/drawing/2014/main" id="{14A5DA3C-31C3-E3BC-D1EE-C996C5FDAE0A}"/>
                  </a:ext>
                </a:extLst>
              </p:cNvPr>
              <p:cNvSpPr/>
              <p:nvPr/>
            </p:nvSpPr>
            <p:spPr>
              <a:xfrm>
                <a:off x="9426083" y="2863832"/>
                <a:ext cx="5849" cy="43869"/>
              </a:xfrm>
              <a:custGeom>
                <a:avLst/>
                <a:gdLst>
                  <a:gd name="connsiteX0" fmla="*/ 0 w 5849"/>
                  <a:gd name="connsiteY0" fmla="*/ 0 h 43869"/>
                  <a:gd name="connsiteX1" fmla="*/ 0 w 5849"/>
                  <a:gd name="connsiteY1" fmla="*/ 43869 h 43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49" h="43869">
                    <a:moveTo>
                      <a:pt x="0" y="0"/>
                    </a:moveTo>
                    <a:lnTo>
                      <a:pt x="0" y="43869"/>
                    </a:lnTo>
                  </a:path>
                </a:pathLst>
              </a:custGeom>
              <a:ln w="7620" cap="rnd">
                <a:solidFill>
                  <a:srgbClr val="3A3A3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latinLnBrk="0"/>
                <a:endParaRPr lang="ko-KR" altLang="en-US" dirty="0"/>
              </a:p>
            </p:txBody>
          </p:sp>
          <p:sp>
            <p:nvSpPr>
              <p:cNvPr id="123" name="자유형: 도형 147">
                <a:extLst>
                  <a:ext uri="{FF2B5EF4-FFF2-40B4-BE49-F238E27FC236}">
                    <a16:creationId xmlns="" xmlns:a16="http://schemas.microsoft.com/office/drawing/2014/main" id="{D231EA5A-75FB-F80F-8174-85DF3ED0A11B}"/>
                  </a:ext>
                </a:extLst>
              </p:cNvPr>
              <p:cNvSpPr/>
              <p:nvPr/>
            </p:nvSpPr>
            <p:spPr>
              <a:xfrm>
                <a:off x="9404148" y="2885766"/>
                <a:ext cx="43869" cy="5849"/>
              </a:xfrm>
              <a:custGeom>
                <a:avLst/>
                <a:gdLst>
                  <a:gd name="connsiteX0" fmla="*/ 0 w 43869"/>
                  <a:gd name="connsiteY0" fmla="*/ 0 h 5849"/>
                  <a:gd name="connsiteX1" fmla="*/ 43869 w 43869"/>
                  <a:gd name="connsiteY1" fmla="*/ 0 h 5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869" h="5849">
                    <a:moveTo>
                      <a:pt x="0" y="0"/>
                    </a:moveTo>
                    <a:lnTo>
                      <a:pt x="43869" y="0"/>
                    </a:lnTo>
                  </a:path>
                </a:pathLst>
              </a:custGeom>
              <a:ln w="7620" cap="rnd">
                <a:solidFill>
                  <a:srgbClr val="3A3A3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latinLnBrk="0"/>
                <a:endParaRPr lang="ko-KR" altLang="en-US" dirty="0"/>
              </a:p>
            </p:txBody>
          </p:sp>
        </p:grpSp>
        <p:grpSp>
          <p:nvGrpSpPr>
            <p:cNvPr id="104" name="그래픽 13">
              <a:extLst>
                <a:ext uri="{FF2B5EF4-FFF2-40B4-BE49-F238E27FC236}">
                  <a16:creationId xmlns="" xmlns:a16="http://schemas.microsoft.com/office/drawing/2014/main" id="{750B3CEB-4A64-FAB4-2A1B-B77CE1B72704}"/>
                </a:ext>
              </a:extLst>
            </p:cNvPr>
            <p:cNvGrpSpPr/>
            <p:nvPr/>
          </p:nvGrpSpPr>
          <p:grpSpPr>
            <a:xfrm>
              <a:off x="9484634" y="2910216"/>
              <a:ext cx="323988" cy="246193"/>
              <a:chOff x="9484634" y="2910216"/>
              <a:chExt cx="323988" cy="246193"/>
            </a:xfrm>
          </p:grpSpPr>
          <p:sp>
            <p:nvSpPr>
              <p:cNvPr id="120" name="자유형: 도형 144">
                <a:extLst>
                  <a:ext uri="{FF2B5EF4-FFF2-40B4-BE49-F238E27FC236}">
                    <a16:creationId xmlns="" xmlns:a16="http://schemas.microsoft.com/office/drawing/2014/main" id="{3FC7E4EA-A2C7-CCB5-C4A3-B70E0D319D5A}"/>
                  </a:ext>
                </a:extLst>
              </p:cNvPr>
              <p:cNvSpPr/>
              <p:nvPr/>
            </p:nvSpPr>
            <p:spPr>
              <a:xfrm>
                <a:off x="9509376" y="2910216"/>
                <a:ext cx="274562" cy="227885"/>
              </a:xfrm>
              <a:custGeom>
                <a:avLst/>
                <a:gdLst>
                  <a:gd name="connsiteX0" fmla="*/ 274562 w 274562"/>
                  <a:gd name="connsiteY0" fmla="*/ 212034 h 227885"/>
                  <a:gd name="connsiteX1" fmla="*/ 254792 w 274562"/>
                  <a:gd name="connsiteY1" fmla="*/ 227886 h 227885"/>
                  <a:gd name="connsiteX2" fmla="*/ 19770 w 274562"/>
                  <a:gd name="connsiteY2" fmla="*/ 227886 h 227885"/>
                  <a:gd name="connsiteX3" fmla="*/ 0 w 274562"/>
                  <a:gd name="connsiteY3" fmla="*/ 212034 h 227885"/>
                  <a:gd name="connsiteX4" fmla="*/ 0 w 274562"/>
                  <a:gd name="connsiteY4" fmla="*/ 19770 h 227885"/>
                  <a:gd name="connsiteX5" fmla="*/ 19770 w 274562"/>
                  <a:gd name="connsiteY5" fmla="*/ 0 h 227885"/>
                  <a:gd name="connsiteX6" fmla="*/ 254734 w 274562"/>
                  <a:gd name="connsiteY6" fmla="*/ 0 h 227885"/>
                  <a:gd name="connsiteX7" fmla="*/ 274504 w 274562"/>
                  <a:gd name="connsiteY7" fmla="*/ 19770 h 227885"/>
                  <a:gd name="connsiteX8" fmla="*/ 274504 w 274562"/>
                  <a:gd name="connsiteY8" fmla="*/ 212034 h 227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4562" h="227885">
                    <a:moveTo>
                      <a:pt x="274562" y="212034"/>
                    </a:moveTo>
                    <a:cubicBezTo>
                      <a:pt x="274562" y="222972"/>
                      <a:pt x="265730" y="227886"/>
                      <a:pt x="254792" y="227886"/>
                    </a:cubicBezTo>
                    <a:lnTo>
                      <a:pt x="19770" y="227886"/>
                    </a:lnTo>
                    <a:cubicBezTo>
                      <a:pt x="8832" y="227886"/>
                      <a:pt x="0" y="222972"/>
                      <a:pt x="0" y="212034"/>
                    </a:cubicBezTo>
                    <a:lnTo>
                      <a:pt x="0" y="19770"/>
                    </a:lnTo>
                    <a:cubicBezTo>
                      <a:pt x="0" y="8832"/>
                      <a:pt x="8891" y="0"/>
                      <a:pt x="19770" y="0"/>
                    </a:cubicBezTo>
                    <a:lnTo>
                      <a:pt x="254734" y="0"/>
                    </a:lnTo>
                    <a:cubicBezTo>
                      <a:pt x="265672" y="0"/>
                      <a:pt x="274504" y="8832"/>
                      <a:pt x="274504" y="19770"/>
                    </a:cubicBezTo>
                    <a:lnTo>
                      <a:pt x="274504" y="212034"/>
                    </a:lnTo>
                    <a:close/>
                  </a:path>
                </a:pathLst>
              </a:custGeom>
              <a:solidFill>
                <a:srgbClr val="BDC3CB"/>
              </a:solidFill>
              <a:ln w="7620" cap="rnd">
                <a:solidFill>
                  <a:srgbClr val="3A3A3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latinLnBrk="0"/>
                <a:endParaRPr lang="ko-KR" altLang="en-US" dirty="0"/>
              </a:p>
            </p:txBody>
          </p:sp>
          <p:sp>
            <p:nvSpPr>
              <p:cNvPr id="121" name="자유형: 도형 145">
                <a:extLst>
                  <a:ext uri="{FF2B5EF4-FFF2-40B4-BE49-F238E27FC236}">
                    <a16:creationId xmlns="" xmlns:a16="http://schemas.microsoft.com/office/drawing/2014/main" id="{C7909B5B-3348-07E4-667C-CA0859F629AC}"/>
                  </a:ext>
                </a:extLst>
              </p:cNvPr>
              <p:cNvSpPr/>
              <p:nvPr/>
            </p:nvSpPr>
            <p:spPr>
              <a:xfrm>
                <a:off x="9484634" y="3113067"/>
                <a:ext cx="323988" cy="43342"/>
              </a:xfrm>
              <a:custGeom>
                <a:avLst/>
                <a:gdLst>
                  <a:gd name="connsiteX0" fmla="*/ 191562 w 323988"/>
                  <a:gd name="connsiteY0" fmla="*/ 0 h 43342"/>
                  <a:gd name="connsiteX1" fmla="*/ 323988 w 323988"/>
                  <a:gd name="connsiteY1" fmla="*/ 0 h 43342"/>
                  <a:gd name="connsiteX2" fmla="*/ 323988 w 323988"/>
                  <a:gd name="connsiteY2" fmla="*/ 6844 h 43342"/>
                  <a:gd name="connsiteX3" fmla="*/ 323988 w 323988"/>
                  <a:gd name="connsiteY3" fmla="*/ 13746 h 43342"/>
                  <a:gd name="connsiteX4" fmla="*/ 323988 w 323988"/>
                  <a:gd name="connsiteY4" fmla="*/ 16670 h 43342"/>
                  <a:gd name="connsiteX5" fmla="*/ 323988 w 323988"/>
                  <a:gd name="connsiteY5" fmla="*/ 23514 h 43342"/>
                  <a:gd name="connsiteX6" fmla="*/ 322409 w 323988"/>
                  <a:gd name="connsiteY6" fmla="*/ 31235 h 43342"/>
                  <a:gd name="connsiteX7" fmla="*/ 318139 w 323988"/>
                  <a:gd name="connsiteY7" fmla="*/ 37552 h 43342"/>
                  <a:gd name="connsiteX8" fmla="*/ 311822 w 323988"/>
                  <a:gd name="connsiteY8" fmla="*/ 41763 h 43342"/>
                  <a:gd name="connsiteX9" fmla="*/ 304101 w 323988"/>
                  <a:gd name="connsiteY9" fmla="*/ 43343 h 43342"/>
                  <a:gd name="connsiteX10" fmla="*/ 233092 w 323988"/>
                  <a:gd name="connsiteY10" fmla="*/ 43343 h 43342"/>
                  <a:gd name="connsiteX11" fmla="*/ 162023 w 323988"/>
                  <a:gd name="connsiteY11" fmla="*/ 43343 h 43342"/>
                  <a:gd name="connsiteX12" fmla="*/ 90955 w 323988"/>
                  <a:gd name="connsiteY12" fmla="*/ 43343 h 43342"/>
                  <a:gd name="connsiteX13" fmla="*/ 19829 w 323988"/>
                  <a:gd name="connsiteY13" fmla="*/ 43343 h 43342"/>
                  <a:gd name="connsiteX14" fmla="*/ 12108 w 323988"/>
                  <a:gd name="connsiteY14" fmla="*/ 41763 h 43342"/>
                  <a:gd name="connsiteX15" fmla="*/ 5849 w 323988"/>
                  <a:gd name="connsiteY15" fmla="*/ 37552 h 43342"/>
                  <a:gd name="connsiteX16" fmla="*/ 1579 w 323988"/>
                  <a:gd name="connsiteY16" fmla="*/ 31235 h 43342"/>
                  <a:gd name="connsiteX17" fmla="*/ 0 w 323988"/>
                  <a:gd name="connsiteY17" fmla="*/ 23514 h 43342"/>
                  <a:gd name="connsiteX18" fmla="*/ 0 w 323988"/>
                  <a:gd name="connsiteY18" fmla="*/ 16670 h 43342"/>
                  <a:gd name="connsiteX19" fmla="*/ 0 w 323988"/>
                  <a:gd name="connsiteY19" fmla="*/ 13746 h 43342"/>
                  <a:gd name="connsiteX20" fmla="*/ 0 w 323988"/>
                  <a:gd name="connsiteY20" fmla="*/ 6844 h 43342"/>
                  <a:gd name="connsiteX21" fmla="*/ 0 w 323988"/>
                  <a:gd name="connsiteY21" fmla="*/ 0 h 43342"/>
                  <a:gd name="connsiteX22" fmla="*/ 132426 w 323988"/>
                  <a:gd name="connsiteY22" fmla="*/ 0 h 43342"/>
                  <a:gd name="connsiteX23" fmla="*/ 191562 w 323988"/>
                  <a:gd name="connsiteY23" fmla="*/ 0 h 43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23988" h="43342">
                    <a:moveTo>
                      <a:pt x="191562" y="0"/>
                    </a:moveTo>
                    <a:lnTo>
                      <a:pt x="323988" y="0"/>
                    </a:lnTo>
                    <a:lnTo>
                      <a:pt x="323988" y="6844"/>
                    </a:lnTo>
                    <a:lnTo>
                      <a:pt x="323988" y="13746"/>
                    </a:lnTo>
                    <a:lnTo>
                      <a:pt x="323988" y="16670"/>
                    </a:lnTo>
                    <a:lnTo>
                      <a:pt x="323988" y="23514"/>
                    </a:lnTo>
                    <a:cubicBezTo>
                      <a:pt x="323988" y="26263"/>
                      <a:pt x="323462" y="28837"/>
                      <a:pt x="322409" y="31235"/>
                    </a:cubicBezTo>
                    <a:cubicBezTo>
                      <a:pt x="321415" y="33633"/>
                      <a:pt x="319952" y="35739"/>
                      <a:pt x="318139" y="37552"/>
                    </a:cubicBezTo>
                    <a:cubicBezTo>
                      <a:pt x="316326" y="39365"/>
                      <a:pt x="314220" y="40769"/>
                      <a:pt x="311822" y="41763"/>
                    </a:cubicBezTo>
                    <a:cubicBezTo>
                      <a:pt x="309482" y="42758"/>
                      <a:pt x="306850" y="43343"/>
                      <a:pt x="304101" y="43343"/>
                    </a:cubicBezTo>
                    <a:lnTo>
                      <a:pt x="233092" y="43343"/>
                    </a:lnTo>
                    <a:lnTo>
                      <a:pt x="162023" y="43343"/>
                    </a:lnTo>
                    <a:lnTo>
                      <a:pt x="90955" y="43343"/>
                    </a:lnTo>
                    <a:lnTo>
                      <a:pt x="19829" y="43343"/>
                    </a:lnTo>
                    <a:cubicBezTo>
                      <a:pt x="17080" y="43343"/>
                      <a:pt x="14506" y="42816"/>
                      <a:pt x="12108" y="41763"/>
                    </a:cubicBezTo>
                    <a:cubicBezTo>
                      <a:pt x="9768" y="40769"/>
                      <a:pt x="7604" y="39307"/>
                      <a:pt x="5849" y="37552"/>
                    </a:cubicBezTo>
                    <a:cubicBezTo>
                      <a:pt x="4036" y="35739"/>
                      <a:pt x="2632" y="33633"/>
                      <a:pt x="1579" y="31235"/>
                    </a:cubicBezTo>
                    <a:cubicBezTo>
                      <a:pt x="585" y="28895"/>
                      <a:pt x="0" y="26263"/>
                      <a:pt x="0" y="23514"/>
                    </a:cubicBezTo>
                    <a:lnTo>
                      <a:pt x="0" y="16670"/>
                    </a:lnTo>
                    <a:lnTo>
                      <a:pt x="0" y="13746"/>
                    </a:lnTo>
                    <a:lnTo>
                      <a:pt x="0" y="6844"/>
                    </a:lnTo>
                    <a:lnTo>
                      <a:pt x="0" y="0"/>
                    </a:lnTo>
                    <a:lnTo>
                      <a:pt x="132426" y="0"/>
                    </a:lnTo>
                    <a:lnTo>
                      <a:pt x="1915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20" cap="rnd">
                <a:solidFill>
                  <a:srgbClr val="3A3A3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latinLnBrk="0"/>
                <a:endParaRPr lang="ko-KR" altLang="en-US" dirty="0"/>
              </a:p>
            </p:txBody>
          </p:sp>
        </p:grpSp>
        <p:grpSp>
          <p:nvGrpSpPr>
            <p:cNvPr id="105" name="그래픽 13">
              <a:extLst>
                <a:ext uri="{FF2B5EF4-FFF2-40B4-BE49-F238E27FC236}">
                  <a16:creationId xmlns="" xmlns:a16="http://schemas.microsoft.com/office/drawing/2014/main" id="{7A2FB9EC-BAE0-B294-9A85-6802FB8BCBDD}"/>
                </a:ext>
              </a:extLst>
            </p:cNvPr>
            <p:cNvGrpSpPr/>
            <p:nvPr/>
          </p:nvGrpSpPr>
          <p:grpSpPr>
            <a:xfrm>
              <a:off x="9350277" y="2967480"/>
              <a:ext cx="226247" cy="290823"/>
              <a:chOff x="9350277" y="2967480"/>
              <a:chExt cx="226247" cy="290823"/>
            </a:xfrm>
          </p:grpSpPr>
          <p:sp>
            <p:nvSpPr>
              <p:cNvPr id="113" name="자유형: 도형 137">
                <a:extLst>
                  <a:ext uri="{FF2B5EF4-FFF2-40B4-BE49-F238E27FC236}">
                    <a16:creationId xmlns="" xmlns:a16="http://schemas.microsoft.com/office/drawing/2014/main" id="{F3504325-1848-6F14-D71A-38346318D80E}"/>
                  </a:ext>
                </a:extLst>
              </p:cNvPr>
              <p:cNvSpPr/>
              <p:nvPr/>
            </p:nvSpPr>
            <p:spPr>
              <a:xfrm>
                <a:off x="9350277" y="3102363"/>
                <a:ext cx="226247" cy="155940"/>
              </a:xfrm>
              <a:custGeom>
                <a:avLst/>
                <a:gdLst>
                  <a:gd name="connsiteX0" fmla="*/ 226248 w 226247"/>
                  <a:gd name="connsiteY0" fmla="*/ 100899 h 155940"/>
                  <a:gd name="connsiteX1" fmla="*/ 113124 w 226247"/>
                  <a:gd name="connsiteY1" fmla="*/ 0 h 155940"/>
                  <a:gd name="connsiteX2" fmla="*/ 0 w 226247"/>
                  <a:gd name="connsiteY2" fmla="*/ 100899 h 155940"/>
                  <a:gd name="connsiteX3" fmla="*/ 0 w 226247"/>
                  <a:gd name="connsiteY3" fmla="*/ 155940 h 155940"/>
                  <a:gd name="connsiteX4" fmla="*/ 48841 w 226247"/>
                  <a:gd name="connsiteY4" fmla="*/ 155940 h 155940"/>
                  <a:gd name="connsiteX5" fmla="*/ 48841 w 226247"/>
                  <a:gd name="connsiteY5" fmla="*/ 96337 h 155940"/>
                  <a:gd name="connsiteX6" fmla="*/ 48841 w 226247"/>
                  <a:gd name="connsiteY6" fmla="*/ 155940 h 155940"/>
                  <a:gd name="connsiteX7" fmla="*/ 177348 w 226247"/>
                  <a:gd name="connsiteY7" fmla="*/ 155940 h 155940"/>
                  <a:gd name="connsiteX8" fmla="*/ 177348 w 226247"/>
                  <a:gd name="connsiteY8" fmla="*/ 96337 h 155940"/>
                  <a:gd name="connsiteX9" fmla="*/ 177348 w 226247"/>
                  <a:gd name="connsiteY9" fmla="*/ 155940 h 155940"/>
                  <a:gd name="connsiteX10" fmla="*/ 226189 w 226247"/>
                  <a:gd name="connsiteY10" fmla="*/ 155940 h 155940"/>
                  <a:gd name="connsiteX11" fmla="*/ 226189 w 226247"/>
                  <a:gd name="connsiteY11" fmla="*/ 100899 h 155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6247" h="155940">
                    <a:moveTo>
                      <a:pt x="226248" y="100899"/>
                    </a:moveTo>
                    <a:cubicBezTo>
                      <a:pt x="226248" y="45156"/>
                      <a:pt x="175594" y="0"/>
                      <a:pt x="113124" y="0"/>
                    </a:cubicBezTo>
                    <a:cubicBezTo>
                      <a:pt x="50654" y="0"/>
                      <a:pt x="0" y="45156"/>
                      <a:pt x="0" y="100899"/>
                    </a:cubicBezTo>
                    <a:lnTo>
                      <a:pt x="0" y="155940"/>
                    </a:lnTo>
                    <a:lnTo>
                      <a:pt x="48841" y="155940"/>
                    </a:lnTo>
                    <a:lnTo>
                      <a:pt x="48841" y="96337"/>
                    </a:lnTo>
                    <a:lnTo>
                      <a:pt x="48841" y="155940"/>
                    </a:lnTo>
                    <a:lnTo>
                      <a:pt x="177348" y="155940"/>
                    </a:lnTo>
                    <a:lnTo>
                      <a:pt x="177348" y="96337"/>
                    </a:lnTo>
                    <a:lnTo>
                      <a:pt x="177348" y="155940"/>
                    </a:lnTo>
                    <a:lnTo>
                      <a:pt x="226189" y="155940"/>
                    </a:lnTo>
                    <a:lnTo>
                      <a:pt x="226189" y="100899"/>
                    </a:lnTo>
                    <a:close/>
                  </a:path>
                </a:pathLst>
              </a:custGeom>
              <a:solidFill>
                <a:srgbClr val="BDC3CB"/>
              </a:solidFill>
              <a:ln w="7620" cap="rnd">
                <a:solidFill>
                  <a:srgbClr val="3A3A3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latinLnBrk="0"/>
                <a:endParaRPr lang="ko-KR" altLang="en-US" dirty="0"/>
              </a:p>
            </p:txBody>
          </p:sp>
          <p:grpSp>
            <p:nvGrpSpPr>
              <p:cNvPr id="114" name="그래픽 13">
                <a:extLst>
                  <a:ext uri="{FF2B5EF4-FFF2-40B4-BE49-F238E27FC236}">
                    <a16:creationId xmlns="" xmlns:a16="http://schemas.microsoft.com/office/drawing/2014/main" id="{1D7B1A20-4653-11C7-1A18-9BC263090F7F}"/>
                  </a:ext>
                </a:extLst>
              </p:cNvPr>
              <p:cNvGrpSpPr/>
              <p:nvPr/>
            </p:nvGrpSpPr>
            <p:grpSpPr>
              <a:xfrm>
                <a:off x="9378295" y="2967480"/>
                <a:ext cx="170212" cy="170212"/>
                <a:chOff x="9378295" y="2967480"/>
                <a:chExt cx="170212" cy="170212"/>
              </a:xfrm>
              <a:solidFill>
                <a:srgbClr val="FFFFFF"/>
              </a:solidFill>
            </p:grpSpPr>
            <p:sp>
              <p:nvSpPr>
                <p:cNvPr id="115" name="자유형: 도형 139">
                  <a:extLst>
                    <a:ext uri="{FF2B5EF4-FFF2-40B4-BE49-F238E27FC236}">
                      <a16:creationId xmlns="" xmlns:a16="http://schemas.microsoft.com/office/drawing/2014/main" id="{16738A89-2A69-0E6E-8417-82A711DAE4EF}"/>
                    </a:ext>
                  </a:extLst>
                </p:cNvPr>
                <p:cNvSpPr/>
                <p:nvPr/>
              </p:nvSpPr>
              <p:spPr>
                <a:xfrm>
                  <a:off x="9378295" y="2967480"/>
                  <a:ext cx="170212" cy="170212"/>
                </a:xfrm>
                <a:custGeom>
                  <a:avLst/>
                  <a:gdLst>
                    <a:gd name="connsiteX0" fmla="*/ 170212 w 170212"/>
                    <a:gd name="connsiteY0" fmla="*/ 85106 h 170212"/>
                    <a:gd name="connsiteX1" fmla="*/ 145295 w 170212"/>
                    <a:gd name="connsiteY1" fmla="*/ 145295 h 170212"/>
                    <a:gd name="connsiteX2" fmla="*/ 85106 w 170212"/>
                    <a:gd name="connsiteY2" fmla="*/ 170212 h 170212"/>
                    <a:gd name="connsiteX3" fmla="*/ 24918 w 170212"/>
                    <a:gd name="connsiteY3" fmla="*/ 145295 h 170212"/>
                    <a:gd name="connsiteX4" fmla="*/ 0 w 170212"/>
                    <a:gd name="connsiteY4" fmla="*/ 85106 h 170212"/>
                    <a:gd name="connsiteX5" fmla="*/ 24918 w 170212"/>
                    <a:gd name="connsiteY5" fmla="*/ 24918 h 170212"/>
                    <a:gd name="connsiteX6" fmla="*/ 85106 w 170212"/>
                    <a:gd name="connsiteY6" fmla="*/ 0 h 170212"/>
                    <a:gd name="connsiteX7" fmla="*/ 145295 w 170212"/>
                    <a:gd name="connsiteY7" fmla="*/ 24918 h 170212"/>
                    <a:gd name="connsiteX8" fmla="*/ 170212 w 170212"/>
                    <a:gd name="connsiteY8" fmla="*/ 85106 h 170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0212" h="170212">
                      <a:moveTo>
                        <a:pt x="170212" y="85106"/>
                      </a:moveTo>
                      <a:cubicBezTo>
                        <a:pt x="170212" y="108620"/>
                        <a:pt x="160678" y="129911"/>
                        <a:pt x="145295" y="145295"/>
                      </a:cubicBezTo>
                      <a:cubicBezTo>
                        <a:pt x="129911" y="160678"/>
                        <a:pt x="108620" y="170212"/>
                        <a:pt x="85106" y="170212"/>
                      </a:cubicBezTo>
                      <a:cubicBezTo>
                        <a:pt x="61592" y="170212"/>
                        <a:pt x="40301" y="160678"/>
                        <a:pt x="24918" y="145295"/>
                      </a:cubicBezTo>
                      <a:cubicBezTo>
                        <a:pt x="9476" y="129911"/>
                        <a:pt x="0" y="108620"/>
                        <a:pt x="0" y="85106"/>
                      </a:cubicBezTo>
                      <a:cubicBezTo>
                        <a:pt x="0" y="61592"/>
                        <a:pt x="9534" y="40301"/>
                        <a:pt x="24918" y="24918"/>
                      </a:cubicBezTo>
                      <a:cubicBezTo>
                        <a:pt x="40301" y="9534"/>
                        <a:pt x="61592" y="0"/>
                        <a:pt x="85106" y="0"/>
                      </a:cubicBezTo>
                      <a:cubicBezTo>
                        <a:pt x="108620" y="0"/>
                        <a:pt x="129911" y="9534"/>
                        <a:pt x="145295" y="24918"/>
                      </a:cubicBezTo>
                      <a:cubicBezTo>
                        <a:pt x="160678" y="40301"/>
                        <a:pt x="170212" y="61592"/>
                        <a:pt x="170212" y="851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620" cap="rnd">
                  <a:solidFill>
                    <a:srgbClr val="3A3A3A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latinLnBrk="0"/>
                  <a:endParaRPr lang="ko-KR" altLang="en-US" dirty="0"/>
                </a:p>
              </p:txBody>
            </p:sp>
            <p:grpSp>
              <p:nvGrpSpPr>
                <p:cNvPr id="116" name="그래픽 13">
                  <a:extLst>
                    <a:ext uri="{FF2B5EF4-FFF2-40B4-BE49-F238E27FC236}">
                      <a16:creationId xmlns="" xmlns:a16="http://schemas.microsoft.com/office/drawing/2014/main" id="{111A85CB-DE40-1189-61D5-42ED035CD90E}"/>
                    </a:ext>
                  </a:extLst>
                </p:cNvPr>
                <p:cNvGrpSpPr/>
                <p:nvPr/>
              </p:nvGrpSpPr>
              <p:grpSpPr>
                <a:xfrm>
                  <a:off x="9433570" y="3035272"/>
                  <a:ext cx="59603" cy="13043"/>
                  <a:chOff x="9433570" y="3035272"/>
                  <a:chExt cx="59603" cy="13043"/>
                </a:xfrm>
              </p:grpSpPr>
              <p:sp>
                <p:nvSpPr>
                  <p:cNvPr id="118" name="자유형: 도형 142">
                    <a:extLst>
                      <a:ext uri="{FF2B5EF4-FFF2-40B4-BE49-F238E27FC236}">
                        <a16:creationId xmlns="" xmlns:a16="http://schemas.microsoft.com/office/drawing/2014/main" id="{10DE0BDD-6DC5-CB2C-7E49-37656EFB53B6}"/>
                      </a:ext>
                    </a:extLst>
                  </p:cNvPr>
                  <p:cNvSpPr/>
                  <p:nvPr/>
                </p:nvSpPr>
                <p:spPr>
                  <a:xfrm>
                    <a:off x="9433570" y="3035272"/>
                    <a:ext cx="5849" cy="13043"/>
                  </a:xfrm>
                  <a:custGeom>
                    <a:avLst/>
                    <a:gdLst>
                      <a:gd name="connsiteX0" fmla="*/ 0 w 5849"/>
                      <a:gd name="connsiteY0" fmla="*/ 0 h 13043"/>
                      <a:gd name="connsiteX1" fmla="*/ 0 w 5849"/>
                      <a:gd name="connsiteY1" fmla="*/ 13044 h 13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849" h="13043">
                        <a:moveTo>
                          <a:pt x="0" y="0"/>
                        </a:moveTo>
                        <a:lnTo>
                          <a:pt x="0" y="13044"/>
                        </a:lnTo>
                      </a:path>
                    </a:pathLst>
                  </a:custGeom>
                  <a:ln w="7620" cap="rnd">
                    <a:solidFill>
                      <a:srgbClr val="3A3A3A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latinLnBrk="0"/>
                    <a:endParaRPr lang="ko-KR" altLang="en-US" dirty="0"/>
                  </a:p>
                </p:txBody>
              </p:sp>
              <p:sp>
                <p:nvSpPr>
                  <p:cNvPr id="119" name="자유형: 도형 143">
                    <a:extLst>
                      <a:ext uri="{FF2B5EF4-FFF2-40B4-BE49-F238E27FC236}">
                        <a16:creationId xmlns="" xmlns:a16="http://schemas.microsoft.com/office/drawing/2014/main" id="{7525A54B-8384-D7CD-4180-43E4DC125B97}"/>
                      </a:ext>
                    </a:extLst>
                  </p:cNvPr>
                  <p:cNvSpPr/>
                  <p:nvPr/>
                </p:nvSpPr>
                <p:spPr>
                  <a:xfrm>
                    <a:off x="9493174" y="3035272"/>
                    <a:ext cx="5849" cy="13043"/>
                  </a:xfrm>
                  <a:custGeom>
                    <a:avLst/>
                    <a:gdLst>
                      <a:gd name="connsiteX0" fmla="*/ 0 w 5849"/>
                      <a:gd name="connsiteY0" fmla="*/ 0 h 13043"/>
                      <a:gd name="connsiteX1" fmla="*/ 0 w 5849"/>
                      <a:gd name="connsiteY1" fmla="*/ 13044 h 130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849" h="13043">
                        <a:moveTo>
                          <a:pt x="0" y="0"/>
                        </a:moveTo>
                        <a:lnTo>
                          <a:pt x="0" y="13044"/>
                        </a:lnTo>
                      </a:path>
                    </a:pathLst>
                  </a:custGeom>
                  <a:ln w="7620" cap="rnd">
                    <a:solidFill>
                      <a:srgbClr val="3A3A3A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latinLnBrk="0"/>
                    <a:endParaRPr lang="ko-KR" altLang="en-US" dirty="0"/>
                  </a:p>
                </p:txBody>
              </p:sp>
            </p:grpSp>
            <p:sp>
              <p:nvSpPr>
                <p:cNvPr id="117" name="자유형: 도형 141">
                  <a:extLst>
                    <a:ext uri="{FF2B5EF4-FFF2-40B4-BE49-F238E27FC236}">
                      <a16:creationId xmlns="" xmlns:a16="http://schemas.microsoft.com/office/drawing/2014/main" id="{055490DC-E385-5403-EC8E-0C1F3B62043B}"/>
                    </a:ext>
                  </a:extLst>
                </p:cNvPr>
                <p:cNvSpPr/>
                <p:nvPr/>
              </p:nvSpPr>
              <p:spPr>
                <a:xfrm>
                  <a:off x="9439595" y="3082417"/>
                  <a:ext cx="47495" cy="9826"/>
                </a:xfrm>
                <a:custGeom>
                  <a:avLst/>
                  <a:gdLst>
                    <a:gd name="connsiteX0" fmla="*/ 47496 w 47495"/>
                    <a:gd name="connsiteY0" fmla="*/ 0 h 9826"/>
                    <a:gd name="connsiteX1" fmla="*/ 23748 w 47495"/>
                    <a:gd name="connsiteY1" fmla="*/ 9827 h 9826"/>
                    <a:gd name="connsiteX2" fmla="*/ 23748 w 47495"/>
                    <a:gd name="connsiteY2" fmla="*/ 9827 h 9826"/>
                    <a:gd name="connsiteX3" fmla="*/ 23748 w 47495"/>
                    <a:gd name="connsiteY3" fmla="*/ 9827 h 9826"/>
                    <a:gd name="connsiteX4" fmla="*/ 0 w 47495"/>
                    <a:gd name="connsiteY4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495" h="9826">
                      <a:moveTo>
                        <a:pt x="47496" y="0"/>
                      </a:moveTo>
                      <a:cubicBezTo>
                        <a:pt x="41412" y="6083"/>
                        <a:pt x="33048" y="9827"/>
                        <a:pt x="23748" y="9827"/>
                      </a:cubicBezTo>
                      <a:lnTo>
                        <a:pt x="23748" y="9827"/>
                      </a:lnTo>
                      <a:lnTo>
                        <a:pt x="23748" y="9827"/>
                      </a:lnTo>
                      <a:cubicBezTo>
                        <a:pt x="14506" y="9827"/>
                        <a:pt x="6083" y="6083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7620" cap="rnd">
                  <a:solidFill>
                    <a:srgbClr val="3A3A3A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latinLnBrk="0"/>
                  <a:endParaRPr lang="ko-KR" altLang="en-US" dirty="0"/>
                </a:p>
              </p:txBody>
            </p:sp>
          </p:grpSp>
        </p:grpSp>
        <p:grpSp>
          <p:nvGrpSpPr>
            <p:cNvPr id="106" name="그래픽 13">
              <a:extLst>
                <a:ext uri="{FF2B5EF4-FFF2-40B4-BE49-F238E27FC236}">
                  <a16:creationId xmlns="" xmlns:a16="http://schemas.microsoft.com/office/drawing/2014/main" id="{8CC8DAD5-6F24-9F89-1C38-2202B4087435}"/>
                </a:ext>
              </a:extLst>
            </p:cNvPr>
            <p:cNvGrpSpPr/>
            <p:nvPr/>
          </p:nvGrpSpPr>
          <p:grpSpPr>
            <a:xfrm>
              <a:off x="9577402" y="2853186"/>
              <a:ext cx="138509" cy="170855"/>
              <a:chOff x="9577402" y="2853186"/>
              <a:chExt cx="138509" cy="170855"/>
            </a:xfrm>
            <a:solidFill>
              <a:srgbClr val="FFFFFF"/>
            </a:solidFill>
          </p:grpSpPr>
          <p:sp>
            <p:nvSpPr>
              <p:cNvPr id="111" name="자유형: 도형 135">
                <a:extLst>
                  <a:ext uri="{FF2B5EF4-FFF2-40B4-BE49-F238E27FC236}">
                    <a16:creationId xmlns="" xmlns:a16="http://schemas.microsoft.com/office/drawing/2014/main" id="{4B63487B-750E-26FB-5001-8AEB215C1458}"/>
                  </a:ext>
                </a:extLst>
              </p:cNvPr>
              <p:cNvSpPr/>
              <p:nvPr/>
            </p:nvSpPr>
            <p:spPr>
              <a:xfrm>
                <a:off x="9577402" y="2853186"/>
                <a:ext cx="138509" cy="170855"/>
              </a:xfrm>
              <a:custGeom>
                <a:avLst/>
                <a:gdLst>
                  <a:gd name="connsiteX0" fmla="*/ 0 w 138509"/>
                  <a:gd name="connsiteY0" fmla="*/ 128156 h 170855"/>
                  <a:gd name="connsiteX1" fmla="*/ 0 w 138509"/>
                  <a:gd name="connsiteY1" fmla="*/ 170856 h 170855"/>
                  <a:gd name="connsiteX2" fmla="*/ 34627 w 138509"/>
                  <a:gd name="connsiteY2" fmla="*/ 170856 h 170855"/>
                  <a:gd name="connsiteX3" fmla="*/ 69255 w 138509"/>
                  <a:gd name="connsiteY3" fmla="*/ 170856 h 170855"/>
                  <a:gd name="connsiteX4" fmla="*/ 103882 w 138509"/>
                  <a:gd name="connsiteY4" fmla="*/ 170856 h 170855"/>
                  <a:gd name="connsiteX5" fmla="*/ 138510 w 138509"/>
                  <a:gd name="connsiteY5" fmla="*/ 170856 h 170855"/>
                  <a:gd name="connsiteX6" fmla="*/ 138510 w 138509"/>
                  <a:gd name="connsiteY6" fmla="*/ 135526 h 170855"/>
                  <a:gd name="connsiteX7" fmla="*/ 138510 w 138509"/>
                  <a:gd name="connsiteY7" fmla="*/ 100197 h 170855"/>
                  <a:gd name="connsiteX8" fmla="*/ 138510 w 138509"/>
                  <a:gd name="connsiteY8" fmla="*/ 64868 h 170855"/>
                  <a:gd name="connsiteX9" fmla="*/ 138510 w 138509"/>
                  <a:gd name="connsiteY9" fmla="*/ 29539 h 170855"/>
                  <a:gd name="connsiteX10" fmla="*/ 130730 w 138509"/>
                  <a:gd name="connsiteY10" fmla="*/ 22169 h 170855"/>
                  <a:gd name="connsiteX11" fmla="*/ 123009 w 138509"/>
                  <a:gd name="connsiteY11" fmla="*/ 14799 h 170855"/>
                  <a:gd name="connsiteX12" fmla="*/ 115288 w 138509"/>
                  <a:gd name="connsiteY12" fmla="*/ 7370 h 170855"/>
                  <a:gd name="connsiteX13" fmla="*/ 107509 w 138509"/>
                  <a:gd name="connsiteY13" fmla="*/ 0 h 170855"/>
                  <a:gd name="connsiteX14" fmla="*/ 80661 w 138509"/>
                  <a:gd name="connsiteY14" fmla="*/ 0 h 170855"/>
                  <a:gd name="connsiteX15" fmla="*/ 53754 w 138509"/>
                  <a:gd name="connsiteY15" fmla="*/ 0 h 170855"/>
                  <a:gd name="connsiteX16" fmla="*/ 26906 w 138509"/>
                  <a:gd name="connsiteY16" fmla="*/ 0 h 170855"/>
                  <a:gd name="connsiteX17" fmla="*/ 0 w 138509"/>
                  <a:gd name="connsiteY17" fmla="*/ 0 h 170855"/>
                  <a:gd name="connsiteX18" fmla="*/ 0 w 138509"/>
                  <a:gd name="connsiteY18" fmla="*/ 102010 h 170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8509" h="170855">
                    <a:moveTo>
                      <a:pt x="0" y="128156"/>
                    </a:moveTo>
                    <a:lnTo>
                      <a:pt x="0" y="170856"/>
                    </a:lnTo>
                    <a:lnTo>
                      <a:pt x="34627" y="170856"/>
                    </a:lnTo>
                    <a:lnTo>
                      <a:pt x="69255" y="170856"/>
                    </a:lnTo>
                    <a:lnTo>
                      <a:pt x="103882" y="170856"/>
                    </a:lnTo>
                    <a:lnTo>
                      <a:pt x="138510" y="170856"/>
                    </a:lnTo>
                    <a:lnTo>
                      <a:pt x="138510" y="135526"/>
                    </a:lnTo>
                    <a:lnTo>
                      <a:pt x="138510" y="100197"/>
                    </a:lnTo>
                    <a:lnTo>
                      <a:pt x="138510" y="64868"/>
                    </a:lnTo>
                    <a:lnTo>
                      <a:pt x="138510" y="29539"/>
                    </a:lnTo>
                    <a:lnTo>
                      <a:pt x="130730" y="22169"/>
                    </a:lnTo>
                    <a:lnTo>
                      <a:pt x="123009" y="14799"/>
                    </a:lnTo>
                    <a:lnTo>
                      <a:pt x="115288" y="7370"/>
                    </a:lnTo>
                    <a:lnTo>
                      <a:pt x="107509" y="0"/>
                    </a:lnTo>
                    <a:lnTo>
                      <a:pt x="80661" y="0"/>
                    </a:lnTo>
                    <a:lnTo>
                      <a:pt x="53754" y="0"/>
                    </a:lnTo>
                    <a:lnTo>
                      <a:pt x="26906" y="0"/>
                    </a:lnTo>
                    <a:lnTo>
                      <a:pt x="0" y="0"/>
                    </a:lnTo>
                    <a:lnTo>
                      <a:pt x="0" y="102010"/>
                    </a:lnTo>
                    <a:close/>
                  </a:path>
                </a:pathLst>
              </a:custGeom>
              <a:solidFill>
                <a:srgbClr val="FFFFFF"/>
              </a:solidFill>
              <a:ln w="7620" cap="rnd">
                <a:solidFill>
                  <a:srgbClr val="3A3A3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latinLnBrk="0"/>
                <a:endParaRPr lang="ko-KR" altLang="en-US" dirty="0"/>
              </a:p>
            </p:txBody>
          </p:sp>
          <p:sp>
            <p:nvSpPr>
              <p:cNvPr id="112" name="자유형: 도형 136">
                <a:extLst>
                  <a:ext uri="{FF2B5EF4-FFF2-40B4-BE49-F238E27FC236}">
                    <a16:creationId xmlns="" xmlns:a16="http://schemas.microsoft.com/office/drawing/2014/main" id="{58AE494A-BD18-8E71-4CA5-84286285DF69}"/>
                  </a:ext>
                </a:extLst>
              </p:cNvPr>
              <p:cNvSpPr/>
              <p:nvPr/>
            </p:nvSpPr>
            <p:spPr>
              <a:xfrm>
                <a:off x="9672862" y="2873015"/>
                <a:ext cx="21408" cy="20413"/>
              </a:xfrm>
              <a:custGeom>
                <a:avLst/>
                <a:gdLst>
                  <a:gd name="connsiteX0" fmla="*/ 21408 w 21408"/>
                  <a:gd name="connsiteY0" fmla="*/ 20414 h 20413"/>
                  <a:gd name="connsiteX1" fmla="*/ 0 w 21408"/>
                  <a:gd name="connsiteY1" fmla="*/ 20414 h 20413"/>
                  <a:gd name="connsiteX2" fmla="*/ 0 w 21408"/>
                  <a:gd name="connsiteY2" fmla="*/ 0 h 20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08" h="20413">
                    <a:moveTo>
                      <a:pt x="21408" y="20414"/>
                    </a:moveTo>
                    <a:lnTo>
                      <a:pt x="0" y="2041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7620" cap="rnd">
                <a:solidFill>
                  <a:srgbClr val="3A3A3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latinLnBrk="0"/>
                <a:endParaRPr lang="ko-KR" altLang="en-US" dirty="0"/>
              </a:p>
            </p:txBody>
          </p:sp>
        </p:grpSp>
        <p:grpSp>
          <p:nvGrpSpPr>
            <p:cNvPr id="107" name="그래픽 13">
              <a:extLst>
                <a:ext uri="{FF2B5EF4-FFF2-40B4-BE49-F238E27FC236}">
                  <a16:creationId xmlns="" xmlns:a16="http://schemas.microsoft.com/office/drawing/2014/main" id="{BC97F6D5-02CD-0BA7-3A53-003488B6717E}"/>
                </a:ext>
              </a:extLst>
            </p:cNvPr>
            <p:cNvGrpSpPr/>
            <p:nvPr/>
          </p:nvGrpSpPr>
          <p:grpSpPr>
            <a:xfrm>
              <a:off x="9620921" y="3198700"/>
              <a:ext cx="185361" cy="43869"/>
              <a:chOff x="9620921" y="3198700"/>
              <a:chExt cx="185361" cy="43869"/>
            </a:xfrm>
          </p:grpSpPr>
          <p:sp>
            <p:nvSpPr>
              <p:cNvPr id="108" name="자유형: 도형 132">
                <a:extLst>
                  <a:ext uri="{FF2B5EF4-FFF2-40B4-BE49-F238E27FC236}">
                    <a16:creationId xmlns="" xmlns:a16="http://schemas.microsoft.com/office/drawing/2014/main" id="{75F79374-16A1-E275-9781-76301838F10E}"/>
                  </a:ext>
                </a:extLst>
              </p:cNvPr>
              <p:cNvSpPr/>
              <p:nvPr/>
            </p:nvSpPr>
            <p:spPr>
              <a:xfrm>
                <a:off x="9642855" y="3198700"/>
                <a:ext cx="5849" cy="43869"/>
              </a:xfrm>
              <a:custGeom>
                <a:avLst/>
                <a:gdLst>
                  <a:gd name="connsiteX0" fmla="*/ 0 w 5849"/>
                  <a:gd name="connsiteY0" fmla="*/ 0 h 43869"/>
                  <a:gd name="connsiteX1" fmla="*/ 0 w 5849"/>
                  <a:gd name="connsiteY1" fmla="*/ 43869 h 43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49" h="43869">
                    <a:moveTo>
                      <a:pt x="0" y="0"/>
                    </a:moveTo>
                    <a:lnTo>
                      <a:pt x="0" y="43869"/>
                    </a:lnTo>
                  </a:path>
                </a:pathLst>
              </a:custGeom>
              <a:ln w="7620" cap="rnd">
                <a:solidFill>
                  <a:srgbClr val="3A3A3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latinLnBrk="0"/>
                <a:endParaRPr lang="ko-KR" altLang="en-US" dirty="0"/>
              </a:p>
            </p:txBody>
          </p:sp>
          <p:sp>
            <p:nvSpPr>
              <p:cNvPr id="109" name="자유형: 도형 133">
                <a:extLst>
                  <a:ext uri="{FF2B5EF4-FFF2-40B4-BE49-F238E27FC236}">
                    <a16:creationId xmlns="" xmlns:a16="http://schemas.microsoft.com/office/drawing/2014/main" id="{D847CEBF-55DC-2B78-080F-8BFA03D2DA3D}"/>
                  </a:ext>
                </a:extLst>
              </p:cNvPr>
              <p:cNvSpPr/>
              <p:nvPr/>
            </p:nvSpPr>
            <p:spPr>
              <a:xfrm>
                <a:off x="9620921" y="3220634"/>
                <a:ext cx="43869" cy="5849"/>
              </a:xfrm>
              <a:custGeom>
                <a:avLst/>
                <a:gdLst>
                  <a:gd name="connsiteX0" fmla="*/ 0 w 43869"/>
                  <a:gd name="connsiteY0" fmla="*/ 0 h 5849"/>
                  <a:gd name="connsiteX1" fmla="*/ 43869 w 43869"/>
                  <a:gd name="connsiteY1" fmla="*/ 0 h 5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869" h="5849">
                    <a:moveTo>
                      <a:pt x="0" y="0"/>
                    </a:moveTo>
                    <a:lnTo>
                      <a:pt x="43869" y="0"/>
                    </a:lnTo>
                  </a:path>
                </a:pathLst>
              </a:custGeom>
              <a:ln w="7620" cap="rnd">
                <a:solidFill>
                  <a:srgbClr val="3A3A3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latinLnBrk="0"/>
                <a:endParaRPr lang="ko-KR" altLang="en-US" dirty="0"/>
              </a:p>
            </p:txBody>
          </p:sp>
          <p:sp>
            <p:nvSpPr>
              <p:cNvPr id="110" name="자유형: 도형 134">
                <a:extLst>
                  <a:ext uri="{FF2B5EF4-FFF2-40B4-BE49-F238E27FC236}">
                    <a16:creationId xmlns="" xmlns:a16="http://schemas.microsoft.com/office/drawing/2014/main" id="{6E391966-9EC3-7796-6B35-661B9DD24C1A}"/>
                  </a:ext>
                </a:extLst>
              </p:cNvPr>
              <p:cNvSpPr/>
              <p:nvPr/>
            </p:nvSpPr>
            <p:spPr>
              <a:xfrm>
                <a:off x="9684151" y="3220634"/>
                <a:ext cx="122131" cy="5849"/>
              </a:xfrm>
              <a:custGeom>
                <a:avLst/>
                <a:gdLst>
                  <a:gd name="connsiteX0" fmla="*/ 0 w 122131"/>
                  <a:gd name="connsiteY0" fmla="*/ 0 h 5849"/>
                  <a:gd name="connsiteX1" fmla="*/ 122132 w 122131"/>
                  <a:gd name="connsiteY1" fmla="*/ 0 h 5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2131" h="5849">
                    <a:moveTo>
                      <a:pt x="0" y="0"/>
                    </a:moveTo>
                    <a:lnTo>
                      <a:pt x="122132" y="0"/>
                    </a:lnTo>
                  </a:path>
                </a:pathLst>
              </a:custGeom>
              <a:ln w="7620" cap="rnd">
                <a:solidFill>
                  <a:srgbClr val="3A3A3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latinLnBrk="0"/>
                <a:endParaRPr lang="ko-KR" altLang="en-US" dirty="0"/>
              </a:p>
            </p:txBody>
          </p:sp>
        </p:grpSp>
      </p:grpSp>
      <p:grpSp>
        <p:nvGrpSpPr>
          <p:cNvPr id="124" name="그래픽 12">
            <a:extLst>
              <a:ext uri="{FF2B5EF4-FFF2-40B4-BE49-F238E27FC236}">
                <a16:creationId xmlns="" xmlns:a16="http://schemas.microsoft.com/office/drawing/2014/main" id="{B00E13BA-6DE4-D9A5-145D-B3DB92B9C75C}"/>
              </a:ext>
            </a:extLst>
          </p:cNvPr>
          <p:cNvGrpSpPr/>
          <p:nvPr/>
        </p:nvGrpSpPr>
        <p:grpSpPr>
          <a:xfrm>
            <a:off x="597779" y="4356807"/>
            <a:ext cx="484709" cy="484707"/>
            <a:chOff x="4530021" y="2762963"/>
            <a:chExt cx="542759" cy="542759"/>
          </a:xfrm>
        </p:grpSpPr>
        <p:grpSp>
          <p:nvGrpSpPr>
            <p:cNvPr id="125" name="그래픽 12">
              <a:extLst>
                <a:ext uri="{FF2B5EF4-FFF2-40B4-BE49-F238E27FC236}">
                  <a16:creationId xmlns="" xmlns:a16="http://schemas.microsoft.com/office/drawing/2014/main" id="{540A45B2-2D24-EDE3-3C74-248C0420B6DB}"/>
                </a:ext>
              </a:extLst>
            </p:cNvPr>
            <p:cNvGrpSpPr/>
            <p:nvPr/>
          </p:nvGrpSpPr>
          <p:grpSpPr>
            <a:xfrm>
              <a:off x="4530021" y="2762963"/>
              <a:ext cx="542759" cy="542759"/>
              <a:chOff x="4530021" y="2762963"/>
              <a:chExt cx="542759" cy="542759"/>
            </a:xfrm>
            <a:solidFill>
              <a:srgbClr val="FFFFFF"/>
            </a:solidFill>
          </p:grpSpPr>
          <p:grpSp>
            <p:nvGrpSpPr>
              <p:cNvPr id="134" name="그래픽 12">
                <a:extLst>
                  <a:ext uri="{FF2B5EF4-FFF2-40B4-BE49-F238E27FC236}">
                    <a16:creationId xmlns="" xmlns:a16="http://schemas.microsoft.com/office/drawing/2014/main" id="{2CAA5332-EED3-9482-098C-25AB2302C9A5}"/>
                  </a:ext>
                </a:extLst>
              </p:cNvPr>
              <p:cNvGrpSpPr/>
              <p:nvPr/>
            </p:nvGrpSpPr>
            <p:grpSpPr>
              <a:xfrm>
                <a:off x="4582530" y="2815535"/>
                <a:ext cx="437678" cy="437615"/>
                <a:chOff x="4582530" y="2815535"/>
                <a:chExt cx="437678" cy="437615"/>
              </a:xfrm>
              <a:solidFill>
                <a:srgbClr val="FFFFFF"/>
              </a:solidFill>
            </p:grpSpPr>
            <p:sp>
              <p:nvSpPr>
                <p:cNvPr id="141" name="자유형: 도형 165">
                  <a:extLst>
                    <a:ext uri="{FF2B5EF4-FFF2-40B4-BE49-F238E27FC236}">
                      <a16:creationId xmlns="" xmlns:a16="http://schemas.microsoft.com/office/drawing/2014/main" id="{6978F556-B408-508C-2CF7-7B06D2665996}"/>
                    </a:ext>
                  </a:extLst>
                </p:cNvPr>
                <p:cNvSpPr/>
                <p:nvPr/>
              </p:nvSpPr>
              <p:spPr>
                <a:xfrm>
                  <a:off x="4582530" y="3126802"/>
                  <a:ext cx="126412" cy="126349"/>
                </a:xfrm>
                <a:custGeom>
                  <a:avLst/>
                  <a:gdLst>
                    <a:gd name="connsiteX0" fmla="*/ 126412 w 126412"/>
                    <a:gd name="connsiteY0" fmla="*/ 126349 h 126349"/>
                    <a:gd name="connsiteX1" fmla="*/ 50931 w 126412"/>
                    <a:gd name="connsiteY1" fmla="*/ 75481 h 126349"/>
                    <a:gd name="connsiteX2" fmla="*/ 0 w 126412"/>
                    <a:gd name="connsiteY2" fmla="*/ 0 h 12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6412" h="126349">
                      <a:moveTo>
                        <a:pt x="126412" y="126349"/>
                      </a:moveTo>
                      <a:cubicBezTo>
                        <a:pt x="98012" y="114358"/>
                        <a:pt x="72389" y="96939"/>
                        <a:pt x="50931" y="75481"/>
                      </a:cubicBezTo>
                      <a:cubicBezTo>
                        <a:pt x="29410" y="53960"/>
                        <a:pt x="12054" y="28400"/>
                        <a:pt x="0" y="0"/>
                      </a:cubicBezTo>
                    </a:path>
                  </a:pathLst>
                </a:custGeom>
                <a:noFill/>
                <a:ln w="7620" cap="rnd">
                  <a:solidFill>
                    <a:srgbClr val="3A3A3A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latinLnBrk="0"/>
                  <a:endParaRPr lang="ko-KR" altLang="en-US" dirty="0"/>
                </a:p>
              </p:txBody>
            </p:sp>
            <p:sp>
              <p:nvSpPr>
                <p:cNvPr id="142" name="자유형: 도형 166">
                  <a:extLst>
                    <a:ext uri="{FF2B5EF4-FFF2-40B4-BE49-F238E27FC236}">
                      <a16:creationId xmlns="" xmlns:a16="http://schemas.microsoft.com/office/drawing/2014/main" id="{0BF44396-08A7-E456-99C0-24564BB9C143}"/>
                    </a:ext>
                  </a:extLst>
                </p:cNvPr>
                <p:cNvSpPr/>
                <p:nvPr/>
              </p:nvSpPr>
              <p:spPr>
                <a:xfrm>
                  <a:off x="4893860" y="3126802"/>
                  <a:ext cx="126349" cy="126349"/>
                </a:xfrm>
                <a:custGeom>
                  <a:avLst/>
                  <a:gdLst>
                    <a:gd name="connsiteX0" fmla="*/ 126349 w 126349"/>
                    <a:gd name="connsiteY0" fmla="*/ 0 h 126349"/>
                    <a:gd name="connsiteX1" fmla="*/ 75481 w 126349"/>
                    <a:gd name="connsiteY1" fmla="*/ 75481 h 126349"/>
                    <a:gd name="connsiteX2" fmla="*/ 0 w 126349"/>
                    <a:gd name="connsiteY2" fmla="*/ 126349 h 12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6349" h="126349">
                      <a:moveTo>
                        <a:pt x="126349" y="0"/>
                      </a:moveTo>
                      <a:cubicBezTo>
                        <a:pt x="114295" y="28400"/>
                        <a:pt x="96939" y="54023"/>
                        <a:pt x="75481" y="75481"/>
                      </a:cubicBezTo>
                      <a:cubicBezTo>
                        <a:pt x="53960" y="97002"/>
                        <a:pt x="28400" y="114358"/>
                        <a:pt x="0" y="126349"/>
                      </a:cubicBezTo>
                    </a:path>
                  </a:pathLst>
                </a:custGeom>
                <a:noFill/>
                <a:ln w="7620" cap="rnd">
                  <a:solidFill>
                    <a:srgbClr val="3A3A3A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latinLnBrk="0"/>
                  <a:endParaRPr lang="ko-KR" altLang="en-US" dirty="0"/>
                </a:p>
              </p:txBody>
            </p:sp>
            <p:sp>
              <p:nvSpPr>
                <p:cNvPr id="143" name="자유형: 도형 167">
                  <a:extLst>
                    <a:ext uri="{FF2B5EF4-FFF2-40B4-BE49-F238E27FC236}">
                      <a16:creationId xmlns="" xmlns:a16="http://schemas.microsoft.com/office/drawing/2014/main" id="{838DDE25-83D6-7FA8-E2B1-5F9FF3786699}"/>
                    </a:ext>
                  </a:extLst>
                </p:cNvPr>
                <p:cNvSpPr/>
                <p:nvPr/>
              </p:nvSpPr>
              <p:spPr>
                <a:xfrm>
                  <a:off x="4893860" y="2815535"/>
                  <a:ext cx="126349" cy="126349"/>
                </a:xfrm>
                <a:custGeom>
                  <a:avLst/>
                  <a:gdLst>
                    <a:gd name="connsiteX0" fmla="*/ 0 w 126349"/>
                    <a:gd name="connsiteY0" fmla="*/ 0 h 126349"/>
                    <a:gd name="connsiteX1" fmla="*/ 75481 w 126349"/>
                    <a:gd name="connsiteY1" fmla="*/ 50868 h 126349"/>
                    <a:gd name="connsiteX2" fmla="*/ 126349 w 126349"/>
                    <a:gd name="connsiteY2" fmla="*/ 126349 h 12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6349" h="126349">
                      <a:moveTo>
                        <a:pt x="0" y="0"/>
                      </a:moveTo>
                      <a:cubicBezTo>
                        <a:pt x="28400" y="11991"/>
                        <a:pt x="54023" y="29410"/>
                        <a:pt x="75481" y="50868"/>
                      </a:cubicBezTo>
                      <a:cubicBezTo>
                        <a:pt x="97002" y="72389"/>
                        <a:pt x="114358" y="97949"/>
                        <a:pt x="126349" y="126349"/>
                      </a:cubicBezTo>
                    </a:path>
                  </a:pathLst>
                </a:custGeom>
                <a:noFill/>
                <a:ln w="7620" cap="rnd">
                  <a:solidFill>
                    <a:srgbClr val="3A3A3A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latinLnBrk="0"/>
                  <a:endParaRPr lang="ko-KR" altLang="en-US" dirty="0"/>
                </a:p>
              </p:txBody>
            </p:sp>
            <p:sp>
              <p:nvSpPr>
                <p:cNvPr id="144" name="자유형: 도형 168">
                  <a:extLst>
                    <a:ext uri="{FF2B5EF4-FFF2-40B4-BE49-F238E27FC236}">
                      <a16:creationId xmlns="" xmlns:a16="http://schemas.microsoft.com/office/drawing/2014/main" id="{25612CB0-6FFE-B0EA-B218-B693847E6988}"/>
                    </a:ext>
                  </a:extLst>
                </p:cNvPr>
                <p:cNvSpPr/>
                <p:nvPr/>
              </p:nvSpPr>
              <p:spPr>
                <a:xfrm>
                  <a:off x="4582530" y="2815535"/>
                  <a:ext cx="126412" cy="126349"/>
                </a:xfrm>
                <a:custGeom>
                  <a:avLst/>
                  <a:gdLst>
                    <a:gd name="connsiteX0" fmla="*/ 0 w 126412"/>
                    <a:gd name="connsiteY0" fmla="*/ 126349 h 126349"/>
                    <a:gd name="connsiteX1" fmla="*/ 50931 w 126412"/>
                    <a:gd name="connsiteY1" fmla="*/ 50868 h 126349"/>
                    <a:gd name="connsiteX2" fmla="*/ 126412 w 126412"/>
                    <a:gd name="connsiteY2" fmla="*/ 0 h 12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6412" h="126349">
                      <a:moveTo>
                        <a:pt x="0" y="126349"/>
                      </a:moveTo>
                      <a:cubicBezTo>
                        <a:pt x="12054" y="97949"/>
                        <a:pt x="29410" y="72326"/>
                        <a:pt x="50931" y="50868"/>
                      </a:cubicBezTo>
                      <a:cubicBezTo>
                        <a:pt x="72389" y="29347"/>
                        <a:pt x="98012" y="11991"/>
                        <a:pt x="126412" y="0"/>
                      </a:cubicBezTo>
                    </a:path>
                  </a:pathLst>
                </a:custGeom>
                <a:noFill/>
                <a:ln w="7620" cap="rnd">
                  <a:solidFill>
                    <a:srgbClr val="3A3A3A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latinLnBrk="0"/>
                  <a:endParaRPr lang="ko-KR" altLang="en-US" dirty="0"/>
                </a:p>
              </p:txBody>
            </p:sp>
          </p:grpSp>
          <p:grpSp>
            <p:nvGrpSpPr>
              <p:cNvPr id="135" name="그래픽 12">
                <a:extLst>
                  <a:ext uri="{FF2B5EF4-FFF2-40B4-BE49-F238E27FC236}">
                    <a16:creationId xmlns="" xmlns:a16="http://schemas.microsoft.com/office/drawing/2014/main" id="{4CBECB97-24B2-AA35-74D5-54CE96CB8770}"/>
                  </a:ext>
                </a:extLst>
              </p:cNvPr>
              <p:cNvGrpSpPr/>
              <p:nvPr/>
            </p:nvGrpSpPr>
            <p:grpSpPr>
              <a:xfrm>
                <a:off x="4763156" y="2762963"/>
                <a:ext cx="76491" cy="542759"/>
                <a:chOff x="4763156" y="2762963"/>
                <a:chExt cx="76491" cy="542759"/>
              </a:xfrm>
              <a:solidFill>
                <a:srgbClr val="FFFFFF"/>
              </a:solidFill>
            </p:grpSpPr>
            <p:sp>
              <p:nvSpPr>
                <p:cNvPr id="139" name="자유형: 도형 163">
                  <a:extLst>
                    <a:ext uri="{FF2B5EF4-FFF2-40B4-BE49-F238E27FC236}">
                      <a16:creationId xmlns="" xmlns:a16="http://schemas.microsoft.com/office/drawing/2014/main" id="{B6F87589-A710-DC9E-93A5-B534BD7836A1}"/>
                    </a:ext>
                  </a:extLst>
                </p:cNvPr>
                <p:cNvSpPr/>
                <p:nvPr/>
              </p:nvSpPr>
              <p:spPr>
                <a:xfrm>
                  <a:off x="4763156" y="2762963"/>
                  <a:ext cx="76491" cy="76491"/>
                </a:xfrm>
                <a:custGeom>
                  <a:avLst/>
                  <a:gdLst>
                    <a:gd name="connsiteX0" fmla="*/ 76491 w 76491"/>
                    <a:gd name="connsiteY0" fmla="*/ 38246 h 76491"/>
                    <a:gd name="connsiteX1" fmla="*/ 38246 w 76491"/>
                    <a:gd name="connsiteY1" fmla="*/ 76491 h 76491"/>
                    <a:gd name="connsiteX2" fmla="*/ 0 w 76491"/>
                    <a:gd name="connsiteY2" fmla="*/ 38246 h 76491"/>
                    <a:gd name="connsiteX3" fmla="*/ 38246 w 76491"/>
                    <a:gd name="connsiteY3" fmla="*/ 0 h 76491"/>
                    <a:gd name="connsiteX4" fmla="*/ 76491 w 76491"/>
                    <a:gd name="connsiteY4" fmla="*/ 38246 h 76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491" h="76491">
                      <a:moveTo>
                        <a:pt x="76491" y="38246"/>
                      </a:moveTo>
                      <a:cubicBezTo>
                        <a:pt x="76491" y="59388"/>
                        <a:pt x="59325" y="76491"/>
                        <a:pt x="38246" y="76491"/>
                      </a:cubicBezTo>
                      <a:cubicBezTo>
                        <a:pt x="17103" y="76491"/>
                        <a:pt x="0" y="59388"/>
                        <a:pt x="0" y="38246"/>
                      </a:cubicBezTo>
                      <a:cubicBezTo>
                        <a:pt x="0" y="17103"/>
                        <a:pt x="17103" y="0"/>
                        <a:pt x="38246" y="0"/>
                      </a:cubicBezTo>
                      <a:cubicBezTo>
                        <a:pt x="59388" y="0"/>
                        <a:pt x="76491" y="17103"/>
                        <a:pt x="76491" y="3824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620" cap="rnd">
                  <a:solidFill>
                    <a:srgbClr val="3A3A3A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latinLnBrk="0"/>
                  <a:endParaRPr lang="ko-KR" altLang="en-US" dirty="0"/>
                </a:p>
              </p:txBody>
            </p:sp>
            <p:sp>
              <p:nvSpPr>
                <p:cNvPr id="140" name="자유형: 도형 164">
                  <a:extLst>
                    <a:ext uri="{FF2B5EF4-FFF2-40B4-BE49-F238E27FC236}">
                      <a16:creationId xmlns="" xmlns:a16="http://schemas.microsoft.com/office/drawing/2014/main" id="{AFB575FF-9C61-68DA-59EC-BE03668E6596}"/>
                    </a:ext>
                  </a:extLst>
                </p:cNvPr>
                <p:cNvSpPr/>
                <p:nvPr/>
              </p:nvSpPr>
              <p:spPr>
                <a:xfrm>
                  <a:off x="4763156" y="3229232"/>
                  <a:ext cx="76491" cy="76491"/>
                </a:xfrm>
                <a:custGeom>
                  <a:avLst/>
                  <a:gdLst>
                    <a:gd name="connsiteX0" fmla="*/ 76491 w 76491"/>
                    <a:gd name="connsiteY0" fmla="*/ 38246 h 76491"/>
                    <a:gd name="connsiteX1" fmla="*/ 38246 w 76491"/>
                    <a:gd name="connsiteY1" fmla="*/ 76491 h 76491"/>
                    <a:gd name="connsiteX2" fmla="*/ 0 w 76491"/>
                    <a:gd name="connsiteY2" fmla="*/ 38246 h 76491"/>
                    <a:gd name="connsiteX3" fmla="*/ 38246 w 76491"/>
                    <a:gd name="connsiteY3" fmla="*/ 0 h 76491"/>
                    <a:gd name="connsiteX4" fmla="*/ 76491 w 76491"/>
                    <a:gd name="connsiteY4" fmla="*/ 38246 h 76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491" h="76491">
                      <a:moveTo>
                        <a:pt x="76491" y="38246"/>
                      </a:moveTo>
                      <a:cubicBezTo>
                        <a:pt x="76491" y="59388"/>
                        <a:pt x="59325" y="76491"/>
                        <a:pt x="38246" y="76491"/>
                      </a:cubicBezTo>
                      <a:cubicBezTo>
                        <a:pt x="17103" y="76491"/>
                        <a:pt x="0" y="59325"/>
                        <a:pt x="0" y="38246"/>
                      </a:cubicBezTo>
                      <a:cubicBezTo>
                        <a:pt x="0" y="17103"/>
                        <a:pt x="17103" y="0"/>
                        <a:pt x="38246" y="0"/>
                      </a:cubicBezTo>
                      <a:cubicBezTo>
                        <a:pt x="59388" y="-63"/>
                        <a:pt x="76491" y="17040"/>
                        <a:pt x="76491" y="3824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620" cap="rnd">
                  <a:solidFill>
                    <a:srgbClr val="3A3A3A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latinLnBrk="0"/>
                  <a:endParaRPr lang="ko-KR" altLang="en-US" dirty="0"/>
                </a:p>
              </p:txBody>
            </p:sp>
          </p:grpSp>
          <p:grpSp>
            <p:nvGrpSpPr>
              <p:cNvPr id="136" name="그래픽 12">
                <a:extLst>
                  <a:ext uri="{FF2B5EF4-FFF2-40B4-BE49-F238E27FC236}">
                    <a16:creationId xmlns="" xmlns:a16="http://schemas.microsoft.com/office/drawing/2014/main" id="{26B0BC93-B1EC-57F7-C4F5-111969DDBA8F}"/>
                  </a:ext>
                </a:extLst>
              </p:cNvPr>
              <p:cNvGrpSpPr/>
              <p:nvPr/>
            </p:nvGrpSpPr>
            <p:grpSpPr>
              <a:xfrm>
                <a:off x="4530021" y="2996098"/>
                <a:ext cx="542759" cy="76491"/>
                <a:chOff x="4530021" y="2996098"/>
                <a:chExt cx="542759" cy="76491"/>
              </a:xfrm>
              <a:solidFill>
                <a:srgbClr val="FFFFFF"/>
              </a:solidFill>
            </p:grpSpPr>
            <p:sp>
              <p:nvSpPr>
                <p:cNvPr id="137" name="자유형: 도형 161">
                  <a:extLst>
                    <a:ext uri="{FF2B5EF4-FFF2-40B4-BE49-F238E27FC236}">
                      <a16:creationId xmlns="" xmlns:a16="http://schemas.microsoft.com/office/drawing/2014/main" id="{40F1FA16-1796-3317-D6D1-6ECC1647B8FD}"/>
                    </a:ext>
                  </a:extLst>
                </p:cNvPr>
                <p:cNvSpPr/>
                <p:nvPr/>
              </p:nvSpPr>
              <p:spPr>
                <a:xfrm>
                  <a:off x="4996290" y="2996098"/>
                  <a:ext cx="76491" cy="76491"/>
                </a:xfrm>
                <a:custGeom>
                  <a:avLst/>
                  <a:gdLst>
                    <a:gd name="connsiteX0" fmla="*/ 38246 w 76491"/>
                    <a:gd name="connsiteY0" fmla="*/ 76491 h 76491"/>
                    <a:gd name="connsiteX1" fmla="*/ 0 w 76491"/>
                    <a:gd name="connsiteY1" fmla="*/ 38246 h 76491"/>
                    <a:gd name="connsiteX2" fmla="*/ 38246 w 76491"/>
                    <a:gd name="connsiteY2" fmla="*/ 0 h 76491"/>
                    <a:gd name="connsiteX3" fmla="*/ 76491 w 76491"/>
                    <a:gd name="connsiteY3" fmla="*/ 38246 h 76491"/>
                    <a:gd name="connsiteX4" fmla="*/ 38246 w 76491"/>
                    <a:gd name="connsiteY4" fmla="*/ 76491 h 76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491" h="76491">
                      <a:moveTo>
                        <a:pt x="38246" y="76491"/>
                      </a:moveTo>
                      <a:cubicBezTo>
                        <a:pt x="17103" y="76491"/>
                        <a:pt x="0" y="59325"/>
                        <a:pt x="0" y="38246"/>
                      </a:cubicBezTo>
                      <a:cubicBezTo>
                        <a:pt x="0" y="17103"/>
                        <a:pt x="17166" y="0"/>
                        <a:pt x="38246" y="0"/>
                      </a:cubicBezTo>
                      <a:cubicBezTo>
                        <a:pt x="59388" y="0"/>
                        <a:pt x="76491" y="17103"/>
                        <a:pt x="76491" y="38246"/>
                      </a:cubicBezTo>
                      <a:cubicBezTo>
                        <a:pt x="76491" y="59388"/>
                        <a:pt x="59388" y="76491"/>
                        <a:pt x="38246" y="764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620" cap="rnd">
                  <a:solidFill>
                    <a:srgbClr val="3A3A3A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latinLnBrk="0"/>
                  <a:endParaRPr lang="ko-KR" altLang="en-US" dirty="0"/>
                </a:p>
              </p:txBody>
            </p:sp>
            <p:sp>
              <p:nvSpPr>
                <p:cNvPr id="138" name="자유형: 도형 162">
                  <a:extLst>
                    <a:ext uri="{FF2B5EF4-FFF2-40B4-BE49-F238E27FC236}">
                      <a16:creationId xmlns="" xmlns:a16="http://schemas.microsoft.com/office/drawing/2014/main" id="{CB40CA04-5E9F-1B3D-AD7B-9E861C631E9A}"/>
                    </a:ext>
                  </a:extLst>
                </p:cNvPr>
                <p:cNvSpPr/>
                <p:nvPr/>
              </p:nvSpPr>
              <p:spPr>
                <a:xfrm>
                  <a:off x="4530021" y="2996098"/>
                  <a:ext cx="76491" cy="76491"/>
                </a:xfrm>
                <a:custGeom>
                  <a:avLst/>
                  <a:gdLst>
                    <a:gd name="connsiteX0" fmla="*/ 38246 w 76491"/>
                    <a:gd name="connsiteY0" fmla="*/ 76491 h 76491"/>
                    <a:gd name="connsiteX1" fmla="*/ 0 w 76491"/>
                    <a:gd name="connsiteY1" fmla="*/ 38246 h 76491"/>
                    <a:gd name="connsiteX2" fmla="*/ 38246 w 76491"/>
                    <a:gd name="connsiteY2" fmla="*/ 0 h 76491"/>
                    <a:gd name="connsiteX3" fmla="*/ 76491 w 76491"/>
                    <a:gd name="connsiteY3" fmla="*/ 38246 h 76491"/>
                    <a:gd name="connsiteX4" fmla="*/ 38246 w 76491"/>
                    <a:gd name="connsiteY4" fmla="*/ 76491 h 76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491" h="76491">
                      <a:moveTo>
                        <a:pt x="38246" y="76491"/>
                      </a:moveTo>
                      <a:cubicBezTo>
                        <a:pt x="17103" y="76491"/>
                        <a:pt x="0" y="59325"/>
                        <a:pt x="0" y="38246"/>
                      </a:cubicBezTo>
                      <a:cubicBezTo>
                        <a:pt x="0" y="17103"/>
                        <a:pt x="17103" y="0"/>
                        <a:pt x="38246" y="0"/>
                      </a:cubicBezTo>
                      <a:cubicBezTo>
                        <a:pt x="59388" y="0"/>
                        <a:pt x="76491" y="17103"/>
                        <a:pt x="76491" y="38246"/>
                      </a:cubicBezTo>
                      <a:cubicBezTo>
                        <a:pt x="76554" y="59388"/>
                        <a:pt x="59388" y="76491"/>
                        <a:pt x="38246" y="764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620" cap="rnd">
                  <a:solidFill>
                    <a:srgbClr val="3A3A3A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latinLnBrk="0"/>
                  <a:endParaRPr lang="ko-KR" altLang="en-US" dirty="0"/>
                </a:p>
              </p:txBody>
            </p:sp>
          </p:grpSp>
        </p:grpSp>
        <p:grpSp>
          <p:nvGrpSpPr>
            <p:cNvPr id="126" name="그래픽 12">
              <a:extLst>
                <a:ext uri="{FF2B5EF4-FFF2-40B4-BE49-F238E27FC236}">
                  <a16:creationId xmlns="" xmlns:a16="http://schemas.microsoft.com/office/drawing/2014/main" id="{17596C39-84BC-DF33-9E35-7524C2423F0D}"/>
                </a:ext>
              </a:extLst>
            </p:cNvPr>
            <p:cNvGrpSpPr/>
            <p:nvPr/>
          </p:nvGrpSpPr>
          <p:grpSpPr>
            <a:xfrm>
              <a:off x="4706481" y="2905911"/>
              <a:ext cx="189902" cy="244178"/>
              <a:chOff x="4706481" y="2905911"/>
              <a:chExt cx="189902" cy="244178"/>
            </a:xfrm>
          </p:grpSpPr>
          <p:sp>
            <p:nvSpPr>
              <p:cNvPr id="127" name="자유형: 도형 151">
                <a:extLst>
                  <a:ext uri="{FF2B5EF4-FFF2-40B4-BE49-F238E27FC236}">
                    <a16:creationId xmlns="" xmlns:a16="http://schemas.microsoft.com/office/drawing/2014/main" id="{049AC72C-EA99-6B6B-F4C3-F72A5932ED70}"/>
                  </a:ext>
                </a:extLst>
              </p:cNvPr>
              <p:cNvSpPr/>
              <p:nvPr/>
            </p:nvSpPr>
            <p:spPr>
              <a:xfrm>
                <a:off x="4706481" y="3019196"/>
                <a:ext cx="189902" cy="130893"/>
              </a:xfrm>
              <a:custGeom>
                <a:avLst/>
                <a:gdLst>
                  <a:gd name="connsiteX0" fmla="*/ 189840 w 189902"/>
                  <a:gd name="connsiteY0" fmla="*/ 84696 h 130893"/>
                  <a:gd name="connsiteX1" fmla="*/ 94920 w 189902"/>
                  <a:gd name="connsiteY1" fmla="*/ 0 h 130893"/>
                  <a:gd name="connsiteX2" fmla="*/ 0 w 189902"/>
                  <a:gd name="connsiteY2" fmla="*/ 84696 h 130893"/>
                  <a:gd name="connsiteX3" fmla="*/ 0 w 189902"/>
                  <a:gd name="connsiteY3" fmla="*/ 130893 h 130893"/>
                  <a:gd name="connsiteX4" fmla="*/ 41023 w 189902"/>
                  <a:gd name="connsiteY4" fmla="*/ 130893 h 130893"/>
                  <a:gd name="connsiteX5" fmla="*/ 41023 w 189902"/>
                  <a:gd name="connsiteY5" fmla="*/ 80846 h 130893"/>
                  <a:gd name="connsiteX6" fmla="*/ 41023 w 189902"/>
                  <a:gd name="connsiteY6" fmla="*/ 130893 h 130893"/>
                  <a:gd name="connsiteX7" fmla="*/ 148880 w 189902"/>
                  <a:gd name="connsiteY7" fmla="*/ 130893 h 130893"/>
                  <a:gd name="connsiteX8" fmla="*/ 148880 w 189902"/>
                  <a:gd name="connsiteY8" fmla="*/ 80846 h 130893"/>
                  <a:gd name="connsiteX9" fmla="*/ 148880 w 189902"/>
                  <a:gd name="connsiteY9" fmla="*/ 130893 h 130893"/>
                  <a:gd name="connsiteX10" fmla="*/ 189903 w 189902"/>
                  <a:gd name="connsiteY10" fmla="*/ 130893 h 130893"/>
                  <a:gd name="connsiteX11" fmla="*/ 189903 w 189902"/>
                  <a:gd name="connsiteY11" fmla="*/ 84696 h 130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9902" h="130893">
                    <a:moveTo>
                      <a:pt x="189840" y="84696"/>
                    </a:moveTo>
                    <a:cubicBezTo>
                      <a:pt x="189840" y="37930"/>
                      <a:pt x="147302" y="0"/>
                      <a:pt x="94920" y="0"/>
                    </a:cubicBezTo>
                    <a:cubicBezTo>
                      <a:pt x="42474" y="0"/>
                      <a:pt x="0" y="37930"/>
                      <a:pt x="0" y="84696"/>
                    </a:cubicBezTo>
                    <a:lnTo>
                      <a:pt x="0" y="130893"/>
                    </a:lnTo>
                    <a:lnTo>
                      <a:pt x="41023" y="130893"/>
                    </a:lnTo>
                    <a:lnTo>
                      <a:pt x="41023" y="80846"/>
                    </a:lnTo>
                    <a:lnTo>
                      <a:pt x="41023" y="130893"/>
                    </a:lnTo>
                    <a:lnTo>
                      <a:pt x="148880" y="130893"/>
                    </a:lnTo>
                    <a:lnTo>
                      <a:pt x="148880" y="80846"/>
                    </a:lnTo>
                    <a:lnTo>
                      <a:pt x="148880" y="130893"/>
                    </a:lnTo>
                    <a:lnTo>
                      <a:pt x="189903" y="130893"/>
                    </a:lnTo>
                    <a:lnTo>
                      <a:pt x="189903" y="84696"/>
                    </a:lnTo>
                    <a:close/>
                  </a:path>
                </a:pathLst>
              </a:custGeom>
              <a:solidFill>
                <a:srgbClr val="BDC3CB"/>
              </a:solidFill>
              <a:ln w="7620" cap="rnd">
                <a:solidFill>
                  <a:srgbClr val="3A3A3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latinLnBrk="0"/>
                <a:endParaRPr lang="ko-KR" altLang="en-US" dirty="0"/>
              </a:p>
            </p:txBody>
          </p:sp>
          <p:grpSp>
            <p:nvGrpSpPr>
              <p:cNvPr id="128" name="그래픽 12">
                <a:extLst>
                  <a:ext uri="{FF2B5EF4-FFF2-40B4-BE49-F238E27FC236}">
                    <a16:creationId xmlns="" xmlns:a16="http://schemas.microsoft.com/office/drawing/2014/main" id="{6C1E13C7-EF67-E6E3-0BD2-E06389F0F312}"/>
                  </a:ext>
                </a:extLst>
              </p:cNvPr>
              <p:cNvGrpSpPr/>
              <p:nvPr/>
            </p:nvGrpSpPr>
            <p:grpSpPr>
              <a:xfrm>
                <a:off x="4729959" y="2905911"/>
                <a:ext cx="142884" cy="142947"/>
                <a:chOff x="4729959" y="2905911"/>
                <a:chExt cx="142884" cy="142947"/>
              </a:xfrm>
              <a:solidFill>
                <a:srgbClr val="FFFFFF"/>
              </a:solidFill>
            </p:grpSpPr>
            <p:sp>
              <p:nvSpPr>
                <p:cNvPr id="129" name="자유형: 도형 153">
                  <a:extLst>
                    <a:ext uri="{FF2B5EF4-FFF2-40B4-BE49-F238E27FC236}">
                      <a16:creationId xmlns="" xmlns:a16="http://schemas.microsoft.com/office/drawing/2014/main" id="{295D4397-E1C8-F443-EB98-4D0D30C0243E}"/>
                    </a:ext>
                  </a:extLst>
                </p:cNvPr>
                <p:cNvSpPr/>
                <p:nvPr/>
              </p:nvSpPr>
              <p:spPr>
                <a:xfrm>
                  <a:off x="4729959" y="2905911"/>
                  <a:ext cx="142884" cy="142947"/>
                </a:xfrm>
                <a:custGeom>
                  <a:avLst/>
                  <a:gdLst>
                    <a:gd name="connsiteX0" fmla="*/ 142885 w 142884"/>
                    <a:gd name="connsiteY0" fmla="*/ 71505 h 142947"/>
                    <a:gd name="connsiteX1" fmla="*/ 121995 w 142884"/>
                    <a:gd name="connsiteY1" fmla="*/ 121995 h 142947"/>
                    <a:gd name="connsiteX2" fmla="*/ 71442 w 142884"/>
                    <a:gd name="connsiteY2" fmla="*/ 142948 h 142947"/>
                    <a:gd name="connsiteX3" fmla="*/ 20953 w 142884"/>
                    <a:gd name="connsiteY3" fmla="*/ 121995 h 142947"/>
                    <a:gd name="connsiteX4" fmla="*/ 0 w 142884"/>
                    <a:gd name="connsiteY4" fmla="*/ 71505 h 142947"/>
                    <a:gd name="connsiteX5" fmla="*/ 20953 w 142884"/>
                    <a:gd name="connsiteY5" fmla="*/ 20953 h 142947"/>
                    <a:gd name="connsiteX6" fmla="*/ 71442 w 142884"/>
                    <a:gd name="connsiteY6" fmla="*/ 0 h 142947"/>
                    <a:gd name="connsiteX7" fmla="*/ 121995 w 142884"/>
                    <a:gd name="connsiteY7" fmla="*/ 20953 h 142947"/>
                    <a:gd name="connsiteX8" fmla="*/ 142885 w 142884"/>
                    <a:gd name="connsiteY8" fmla="*/ 71505 h 142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2884" h="142947">
                      <a:moveTo>
                        <a:pt x="142885" y="71505"/>
                      </a:moveTo>
                      <a:cubicBezTo>
                        <a:pt x="142885" y="91196"/>
                        <a:pt x="134869" y="109120"/>
                        <a:pt x="121995" y="121995"/>
                      </a:cubicBezTo>
                      <a:cubicBezTo>
                        <a:pt x="109057" y="134933"/>
                        <a:pt x="91196" y="142948"/>
                        <a:pt x="71442" y="142948"/>
                      </a:cubicBezTo>
                      <a:cubicBezTo>
                        <a:pt x="51751" y="142948"/>
                        <a:pt x="33828" y="134933"/>
                        <a:pt x="20953" y="121995"/>
                      </a:cubicBezTo>
                      <a:cubicBezTo>
                        <a:pt x="8015" y="109057"/>
                        <a:pt x="0" y="91196"/>
                        <a:pt x="0" y="71505"/>
                      </a:cubicBezTo>
                      <a:cubicBezTo>
                        <a:pt x="0" y="51751"/>
                        <a:pt x="8015" y="33891"/>
                        <a:pt x="20953" y="20953"/>
                      </a:cubicBezTo>
                      <a:cubicBezTo>
                        <a:pt x="33891" y="8015"/>
                        <a:pt x="51751" y="0"/>
                        <a:pt x="71442" y="0"/>
                      </a:cubicBezTo>
                      <a:cubicBezTo>
                        <a:pt x="91196" y="0"/>
                        <a:pt x="109057" y="8015"/>
                        <a:pt x="121995" y="20953"/>
                      </a:cubicBezTo>
                      <a:cubicBezTo>
                        <a:pt x="134869" y="33891"/>
                        <a:pt x="142885" y="51751"/>
                        <a:pt x="142885" y="7150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620" cap="rnd">
                  <a:solidFill>
                    <a:srgbClr val="3A3A3A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latinLnBrk="0"/>
                  <a:endParaRPr lang="ko-KR" altLang="en-US" dirty="0"/>
                </a:p>
              </p:txBody>
            </p:sp>
            <p:grpSp>
              <p:nvGrpSpPr>
                <p:cNvPr id="130" name="그래픽 12">
                  <a:extLst>
                    <a:ext uri="{FF2B5EF4-FFF2-40B4-BE49-F238E27FC236}">
                      <a16:creationId xmlns="" xmlns:a16="http://schemas.microsoft.com/office/drawing/2014/main" id="{F0008F68-8ABA-CC0D-A146-EAC01E4D93FC}"/>
                    </a:ext>
                  </a:extLst>
                </p:cNvPr>
                <p:cNvGrpSpPr/>
                <p:nvPr/>
              </p:nvGrpSpPr>
              <p:grpSpPr>
                <a:xfrm>
                  <a:off x="4776409" y="2962838"/>
                  <a:ext cx="49984" cy="10981"/>
                  <a:chOff x="4776409" y="2962838"/>
                  <a:chExt cx="49984" cy="10981"/>
                </a:xfrm>
              </p:grpSpPr>
              <p:sp>
                <p:nvSpPr>
                  <p:cNvPr id="132" name="자유형: 도형 156">
                    <a:extLst>
                      <a:ext uri="{FF2B5EF4-FFF2-40B4-BE49-F238E27FC236}">
                        <a16:creationId xmlns="" xmlns:a16="http://schemas.microsoft.com/office/drawing/2014/main" id="{51199C3F-D133-5AAD-4C70-23674CB89D6F}"/>
                      </a:ext>
                    </a:extLst>
                  </p:cNvPr>
                  <p:cNvSpPr/>
                  <p:nvPr/>
                </p:nvSpPr>
                <p:spPr>
                  <a:xfrm>
                    <a:off x="4776409" y="2962838"/>
                    <a:ext cx="6311" cy="10981"/>
                  </a:xfrm>
                  <a:custGeom>
                    <a:avLst/>
                    <a:gdLst>
                      <a:gd name="connsiteX0" fmla="*/ 0 w 6311"/>
                      <a:gd name="connsiteY0" fmla="*/ 0 h 10981"/>
                      <a:gd name="connsiteX1" fmla="*/ 0 w 6311"/>
                      <a:gd name="connsiteY1" fmla="*/ 10981 h 10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311" h="10981">
                        <a:moveTo>
                          <a:pt x="0" y="0"/>
                        </a:moveTo>
                        <a:lnTo>
                          <a:pt x="0" y="10981"/>
                        </a:lnTo>
                      </a:path>
                    </a:pathLst>
                  </a:custGeom>
                  <a:ln w="7620" cap="rnd">
                    <a:solidFill>
                      <a:srgbClr val="3A3A3A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latinLnBrk="0"/>
                    <a:endParaRPr lang="ko-KR" altLang="en-US" dirty="0"/>
                  </a:p>
                </p:txBody>
              </p:sp>
              <p:sp>
                <p:nvSpPr>
                  <p:cNvPr id="133" name="자유형: 도형 157">
                    <a:extLst>
                      <a:ext uri="{FF2B5EF4-FFF2-40B4-BE49-F238E27FC236}">
                        <a16:creationId xmlns="" xmlns:a16="http://schemas.microsoft.com/office/drawing/2014/main" id="{BA15BD3E-91F1-56CD-1362-F2E8EBAC851C}"/>
                      </a:ext>
                    </a:extLst>
                  </p:cNvPr>
                  <p:cNvSpPr/>
                  <p:nvPr/>
                </p:nvSpPr>
                <p:spPr>
                  <a:xfrm>
                    <a:off x="4826393" y="2962838"/>
                    <a:ext cx="6311" cy="10981"/>
                  </a:xfrm>
                  <a:custGeom>
                    <a:avLst/>
                    <a:gdLst>
                      <a:gd name="connsiteX0" fmla="*/ 0 w 6311"/>
                      <a:gd name="connsiteY0" fmla="*/ 0 h 10981"/>
                      <a:gd name="connsiteX1" fmla="*/ 0 w 6311"/>
                      <a:gd name="connsiteY1" fmla="*/ 10981 h 10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311" h="10981">
                        <a:moveTo>
                          <a:pt x="0" y="0"/>
                        </a:moveTo>
                        <a:lnTo>
                          <a:pt x="0" y="10981"/>
                        </a:lnTo>
                      </a:path>
                    </a:pathLst>
                  </a:custGeom>
                  <a:ln w="7620" cap="rnd">
                    <a:solidFill>
                      <a:srgbClr val="3A3A3A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latinLnBrk="0"/>
                    <a:endParaRPr lang="ko-KR" altLang="en-US" dirty="0"/>
                  </a:p>
                </p:txBody>
              </p:sp>
            </p:grpSp>
            <p:sp>
              <p:nvSpPr>
                <p:cNvPr id="131" name="자유형: 도형 155">
                  <a:extLst>
                    <a:ext uri="{FF2B5EF4-FFF2-40B4-BE49-F238E27FC236}">
                      <a16:creationId xmlns="" xmlns:a16="http://schemas.microsoft.com/office/drawing/2014/main" id="{D77B641B-7551-7DBA-5A32-B6B47599AA5C}"/>
                    </a:ext>
                  </a:extLst>
                </p:cNvPr>
                <p:cNvSpPr/>
                <p:nvPr/>
              </p:nvSpPr>
              <p:spPr>
                <a:xfrm>
                  <a:off x="4781458" y="3002409"/>
                  <a:ext cx="39886" cy="8267"/>
                </a:xfrm>
                <a:custGeom>
                  <a:avLst/>
                  <a:gdLst>
                    <a:gd name="connsiteX0" fmla="*/ 39887 w 39886"/>
                    <a:gd name="connsiteY0" fmla="*/ 0 h 8267"/>
                    <a:gd name="connsiteX1" fmla="*/ 19943 w 39886"/>
                    <a:gd name="connsiteY1" fmla="*/ 8268 h 8267"/>
                    <a:gd name="connsiteX2" fmla="*/ 19943 w 39886"/>
                    <a:gd name="connsiteY2" fmla="*/ 8268 h 8267"/>
                    <a:gd name="connsiteX3" fmla="*/ 19943 w 39886"/>
                    <a:gd name="connsiteY3" fmla="*/ 8268 h 8267"/>
                    <a:gd name="connsiteX4" fmla="*/ 0 w 39886"/>
                    <a:gd name="connsiteY4" fmla="*/ 0 h 8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86" h="8267">
                      <a:moveTo>
                        <a:pt x="39887" y="0"/>
                      </a:moveTo>
                      <a:cubicBezTo>
                        <a:pt x="34774" y="5112"/>
                        <a:pt x="27706" y="8268"/>
                        <a:pt x="19943" y="8268"/>
                      </a:cubicBezTo>
                      <a:lnTo>
                        <a:pt x="19943" y="8268"/>
                      </a:lnTo>
                      <a:lnTo>
                        <a:pt x="19943" y="8268"/>
                      </a:lnTo>
                      <a:cubicBezTo>
                        <a:pt x="12181" y="8268"/>
                        <a:pt x="5112" y="5112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7620" cap="rnd">
                  <a:solidFill>
                    <a:srgbClr val="3A3A3A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latinLnBrk="0"/>
                  <a:endParaRPr lang="ko-KR" altLang="en-US" dirty="0"/>
                </a:p>
              </p:txBody>
            </p:sp>
          </p:grpSp>
        </p:grpSp>
      </p:grpSp>
      <p:grpSp>
        <p:nvGrpSpPr>
          <p:cNvPr id="145" name="그룹 144">
            <a:extLst>
              <a:ext uri="{FF2B5EF4-FFF2-40B4-BE49-F238E27FC236}">
                <a16:creationId xmlns="" xmlns:a16="http://schemas.microsoft.com/office/drawing/2014/main" id="{B212F5A9-3C28-D430-870C-ECC49CCDE07B}"/>
              </a:ext>
            </a:extLst>
          </p:cNvPr>
          <p:cNvGrpSpPr/>
          <p:nvPr/>
        </p:nvGrpSpPr>
        <p:grpSpPr>
          <a:xfrm>
            <a:off x="626486" y="5403736"/>
            <a:ext cx="427294" cy="382587"/>
            <a:chOff x="2345132" y="2814773"/>
            <a:chExt cx="485843" cy="435009"/>
          </a:xfrm>
        </p:grpSpPr>
        <p:grpSp>
          <p:nvGrpSpPr>
            <p:cNvPr id="146" name="그래픽 11">
              <a:extLst>
                <a:ext uri="{FF2B5EF4-FFF2-40B4-BE49-F238E27FC236}">
                  <a16:creationId xmlns="" xmlns:a16="http://schemas.microsoft.com/office/drawing/2014/main" id="{584056F8-94D5-1F7C-381D-D02894E5FF6E}"/>
                </a:ext>
              </a:extLst>
            </p:cNvPr>
            <p:cNvGrpSpPr/>
            <p:nvPr/>
          </p:nvGrpSpPr>
          <p:grpSpPr>
            <a:xfrm>
              <a:off x="2350615" y="2943475"/>
              <a:ext cx="472137" cy="194487"/>
              <a:chOff x="2350615" y="2943475"/>
              <a:chExt cx="472137" cy="194487"/>
            </a:xfrm>
            <a:solidFill>
              <a:srgbClr val="18A4EA"/>
            </a:solidFill>
          </p:grpSpPr>
          <p:sp>
            <p:nvSpPr>
              <p:cNvPr id="162" name="자유형: 도형 186">
                <a:extLst>
                  <a:ext uri="{FF2B5EF4-FFF2-40B4-BE49-F238E27FC236}">
                    <a16:creationId xmlns="" xmlns:a16="http://schemas.microsoft.com/office/drawing/2014/main" id="{3E8B72BC-6D81-5ACE-1C3C-0D89DE8B178E}"/>
                  </a:ext>
                </a:extLst>
              </p:cNvPr>
              <p:cNvSpPr/>
              <p:nvPr/>
            </p:nvSpPr>
            <p:spPr>
              <a:xfrm>
                <a:off x="2350615" y="2943538"/>
                <a:ext cx="147204" cy="194424"/>
              </a:xfrm>
              <a:custGeom>
                <a:avLst/>
                <a:gdLst>
                  <a:gd name="connsiteX0" fmla="*/ 112319 w 147204"/>
                  <a:gd name="connsiteY0" fmla="*/ 97057 h 194424"/>
                  <a:gd name="connsiteX1" fmla="*/ 132814 w 147204"/>
                  <a:gd name="connsiteY1" fmla="*/ 54509 h 194424"/>
                  <a:gd name="connsiteX2" fmla="*/ 78305 w 147204"/>
                  <a:gd name="connsiteY2" fmla="*/ 0 h 194424"/>
                  <a:gd name="connsiteX3" fmla="*/ 23797 w 147204"/>
                  <a:gd name="connsiteY3" fmla="*/ 54509 h 194424"/>
                  <a:gd name="connsiteX4" fmla="*/ 44292 w 147204"/>
                  <a:gd name="connsiteY4" fmla="*/ 97057 h 194424"/>
                  <a:gd name="connsiteX5" fmla="*/ 0 w 147204"/>
                  <a:gd name="connsiteY5" fmla="*/ 194425 h 194424"/>
                  <a:gd name="connsiteX6" fmla="*/ 128329 w 147204"/>
                  <a:gd name="connsiteY6" fmla="*/ 194425 h 194424"/>
                  <a:gd name="connsiteX7" fmla="*/ 147204 w 147204"/>
                  <a:gd name="connsiteY7" fmla="*/ 142968 h 194424"/>
                  <a:gd name="connsiteX8" fmla="*/ 112319 w 147204"/>
                  <a:gd name="connsiteY8" fmla="*/ 97057 h 194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7204" h="194424">
                    <a:moveTo>
                      <a:pt x="112319" y="97057"/>
                    </a:moveTo>
                    <a:cubicBezTo>
                      <a:pt x="124778" y="87089"/>
                      <a:pt x="132814" y="71765"/>
                      <a:pt x="132814" y="54509"/>
                    </a:cubicBezTo>
                    <a:cubicBezTo>
                      <a:pt x="132814" y="24420"/>
                      <a:pt x="108394" y="0"/>
                      <a:pt x="78305" y="0"/>
                    </a:cubicBezTo>
                    <a:cubicBezTo>
                      <a:pt x="48217" y="0"/>
                      <a:pt x="23797" y="24420"/>
                      <a:pt x="23797" y="54509"/>
                    </a:cubicBezTo>
                    <a:cubicBezTo>
                      <a:pt x="23797" y="71765"/>
                      <a:pt x="31771" y="87089"/>
                      <a:pt x="44292" y="97057"/>
                    </a:cubicBezTo>
                    <a:cubicBezTo>
                      <a:pt x="18128" y="114499"/>
                      <a:pt x="62" y="151565"/>
                      <a:pt x="0" y="194425"/>
                    </a:cubicBezTo>
                    <a:lnTo>
                      <a:pt x="128329" y="194425"/>
                    </a:lnTo>
                    <a:cubicBezTo>
                      <a:pt x="132253" y="175549"/>
                      <a:pt x="138732" y="158169"/>
                      <a:pt x="147204" y="142968"/>
                    </a:cubicBezTo>
                    <a:cubicBezTo>
                      <a:pt x="139355" y="123096"/>
                      <a:pt x="127145" y="106899"/>
                      <a:pt x="112319" y="97057"/>
                    </a:cubicBezTo>
                    <a:close/>
                  </a:path>
                </a:pathLst>
              </a:custGeom>
              <a:solidFill>
                <a:srgbClr val="BDC3CB"/>
              </a:solidFill>
              <a:ln w="7620" cap="rnd">
                <a:solidFill>
                  <a:srgbClr val="3A3A3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latinLnBrk="0"/>
                <a:endParaRPr lang="ko-KR" altLang="en-US" dirty="0"/>
              </a:p>
            </p:txBody>
          </p:sp>
          <p:sp>
            <p:nvSpPr>
              <p:cNvPr id="163" name="자유형: 도형 187">
                <a:extLst>
                  <a:ext uri="{FF2B5EF4-FFF2-40B4-BE49-F238E27FC236}">
                    <a16:creationId xmlns="" xmlns:a16="http://schemas.microsoft.com/office/drawing/2014/main" id="{81FBA35F-C560-81B8-6EB2-BC0812728349}"/>
                  </a:ext>
                </a:extLst>
              </p:cNvPr>
              <p:cNvSpPr/>
              <p:nvPr/>
            </p:nvSpPr>
            <p:spPr>
              <a:xfrm>
                <a:off x="2675548" y="2943475"/>
                <a:ext cx="147204" cy="194486"/>
              </a:xfrm>
              <a:custGeom>
                <a:avLst/>
                <a:gdLst>
                  <a:gd name="connsiteX0" fmla="*/ 147204 w 147204"/>
                  <a:gd name="connsiteY0" fmla="*/ 194487 h 194486"/>
                  <a:gd name="connsiteX1" fmla="*/ 102912 w 147204"/>
                  <a:gd name="connsiteY1" fmla="*/ 97057 h 194486"/>
                  <a:gd name="connsiteX2" fmla="*/ 123407 w 147204"/>
                  <a:gd name="connsiteY2" fmla="*/ 54509 h 194486"/>
                  <a:gd name="connsiteX3" fmla="*/ 68899 w 147204"/>
                  <a:gd name="connsiteY3" fmla="*/ 0 h 194486"/>
                  <a:gd name="connsiteX4" fmla="*/ 14390 w 147204"/>
                  <a:gd name="connsiteY4" fmla="*/ 54509 h 194486"/>
                  <a:gd name="connsiteX5" fmla="*/ 34885 w 147204"/>
                  <a:gd name="connsiteY5" fmla="*/ 97057 h 194486"/>
                  <a:gd name="connsiteX6" fmla="*/ 0 w 147204"/>
                  <a:gd name="connsiteY6" fmla="*/ 143031 h 194486"/>
                  <a:gd name="connsiteX7" fmla="*/ 18876 w 147204"/>
                  <a:gd name="connsiteY7" fmla="*/ 194487 h 194486"/>
                  <a:gd name="connsiteX8" fmla="*/ 147204 w 147204"/>
                  <a:gd name="connsiteY8" fmla="*/ 194487 h 194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7204" h="194486">
                    <a:moveTo>
                      <a:pt x="147204" y="194487"/>
                    </a:moveTo>
                    <a:cubicBezTo>
                      <a:pt x="147142" y="151628"/>
                      <a:pt x="129076" y="114562"/>
                      <a:pt x="102912" y="97057"/>
                    </a:cubicBezTo>
                    <a:cubicBezTo>
                      <a:pt x="115371" y="87089"/>
                      <a:pt x="123407" y="71765"/>
                      <a:pt x="123407" y="54509"/>
                    </a:cubicBezTo>
                    <a:cubicBezTo>
                      <a:pt x="123407" y="24420"/>
                      <a:pt x="98988" y="0"/>
                      <a:pt x="68899" y="0"/>
                    </a:cubicBezTo>
                    <a:cubicBezTo>
                      <a:pt x="38810" y="0"/>
                      <a:pt x="14390" y="24420"/>
                      <a:pt x="14390" y="54509"/>
                    </a:cubicBezTo>
                    <a:cubicBezTo>
                      <a:pt x="14390" y="71765"/>
                      <a:pt x="22426" y="87089"/>
                      <a:pt x="34885" y="97057"/>
                    </a:cubicBezTo>
                    <a:cubicBezTo>
                      <a:pt x="20059" y="106962"/>
                      <a:pt x="7849" y="123096"/>
                      <a:pt x="0" y="143031"/>
                    </a:cubicBezTo>
                    <a:cubicBezTo>
                      <a:pt x="8472" y="158231"/>
                      <a:pt x="14951" y="175611"/>
                      <a:pt x="18876" y="194487"/>
                    </a:cubicBezTo>
                    <a:lnTo>
                      <a:pt x="147204" y="194487"/>
                    </a:lnTo>
                    <a:close/>
                  </a:path>
                </a:pathLst>
              </a:custGeom>
              <a:solidFill>
                <a:srgbClr val="BDC3CB"/>
              </a:solidFill>
              <a:ln w="7620" cap="rnd">
                <a:solidFill>
                  <a:srgbClr val="3A3A3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latinLnBrk="0"/>
                <a:endParaRPr lang="ko-KR" altLang="en-US" dirty="0"/>
              </a:p>
            </p:txBody>
          </p:sp>
        </p:grpSp>
        <p:grpSp>
          <p:nvGrpSpPr>
            <p:cNvPr id="147" name="그래픽 11">
              <a:extLst>
                <a:ext uri="{FF2B5EF4-FFF2-40B4-BE49-F238E27FC236}">
                  <a16:creationId xmlns="" xmlns:a16="http://schemas.microsoft.com/office/drawing/2014/main" id="{4F5C3B2F-7AB0-B82E-6548-BD241EE821C8}"/>
                </a:ext>
              </a:extLst>
            </p:cNvPr>
            <p:cNvGrpSpPr/>
            <p:nvPr/>
          </p:nvGrpSpPr>
          <p:grpSpPr>
            <a:xfrm>
              <a:off x="2444431" y="2884045"/>
              <a:ext cx="284503" cy="365737"/>
              <a:chOff x="2444431" y="2884045"/>
              <a:chExt cx="284503" cy="365737"/>
            </a:xfrm>
            <a:solidFill>
              <a:srgbClr val="FFFFFF"/>
            </a:solidFill>
          </p:grpSpPr>
          <p:sp>
            <p:nvSpPr>
              <p:cNvPr id="155" name="자유형: 도형 179">
                <a:extLst>
                  <a:ext uri="{FF2B5EF4-FFF2-40B4-BE49-F238E27FC236}">
                    <a16:creationId xmlns="" xmlns:a16="http://schemas.microsoft.com/office/drawing/2014/main" id="{782750BE-7070-4D12-D9BF-1B9D6408B8A4}"/>
                  </a:ext>
                </a:extLst>
              </p:cNvPr>
              <p:cNvSpPr/>
              <p:nvPr/>
            </p:nvSpPr>
            <p:spPr>
              <a:xfrm>
                <a:off x="2444431" y="3053676"/>
                <a:ext cx="284503" cy="196106"/>
              </a:xfrm>
              <a:custGeom>
                <a:avLst/>
                <a:gdLst>
                  <a:gd name="connsiteX0" fmla="*/ 284504 w 284503"/>
                  <a:gd name="connsiteY0" fmla="*/ 126896 h 196106"/>
                  <a:gd name="connsiteX1" fmla="*/ 142283 w 284503"/>
                  <a:gd name="connsiteY1" fmla="*/ 0 h 196106"/>
                  <a:gd name="connsiteX2" fmla="*/ 0 w 284503"/>
                  <a:gd name="connsiteY2" fmla="*/ 126896 h 196106"/>
                  <a:gd name="connsiteX3" fmla="*/ 0 w 284503"/>
                  <a:gd name="connsiteY3" fmla="*/ 196107 h 196106"/>
                  <a:gd name="connsiteX4" fmla="*/ 61423 w 284503"/>
                  <a:gd name="connsiteY4" fmla="*/ 196107 h 196106"/>
                  <a:gd name="connsiteX5" fmla="*/ 61423 w 284503"/>
                  <a:gd name="connsiteY5" fmla="*/ 121103 h 196106"/>
                  <a:gd name="connsiteX6" fmla="*/ 61423 w 284503"/>
                  <a:gd name="connsiteY6" fmla="*/ 196107 h 196106"/>
                  <a:gd name="connsiteX7" fmla="*/ 223080 w 284503"/>
                  <a:gd name="connsiteY7" fmla="*/ 196107 h 196106"/>
                  <a:gd name="connsiteX8" fmla="*/ 223080 w 284503"/>
                  <a:gd name="connsiteY8" fmla="*/ 121103 h 196106"/>
                  <a:gd name="connsiteX9" fmla="*/ 223080 w 284503"/>
                  <a:gd name="connsiteY9" fmla="*/ 196107 h 196106"/>
                  <a:gd name="connsiteX10" fmla="*/ 284504 w 284503"/>
                  <a:gd name="connsiteY10" fmla="*/ 196107 h 196106"/>
                  <a:gd name="connsiteX11" fmla="*/ 284504 w 284503"/>
                  <a:gd name="connsiteY11" fmla="*/ 126896 h 196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84503" h="196106">
                    <a:moveTo>
                      <a:pt x="284504" y="126896"/>
                    </a:moveTo>
                    <a:cubicBezTo>
                      <a:pt x="284504" y="56814"/>
                      <a:pt x="220838" y="0"/>
                      <a:pt x="142283" y="0"/>
                    </a:cubicBezTo>
                    <a:cubicBezTo>
                      <a:pt x="63728" y="0"/>
                      <a:pt x="0" y="56814"/>
                      <a:pt x="0" y="126896"/>
                    </a:cubicBezTo>
                    <a:lnTo>
                      <a:pt x="0" y="196107"/>
                    </a:lnTo>
                    <a:lnTo>
                      <a:pt x="61423" y="196107"/>
                    </a:lnTo>
                    <a:lnTo>
                      <a:pt x="61423" y="121103"/>
                    </a:lnTo>
                    <a:lnTo>
                      <a:pt x="61423" y="196107"/>
                    </a:lnTo>
                    <a:lnTo>
                      <a:pt x="223080" y="196107"/>
                    </a:lnTo>
                    <a:lnTo>
                      <a:pt x="223080" y="121103"/>
                    </a:lnTo>
                    <a:lnTo>
                      <a:pt x="223080" y="196107"/>
                    </a:lnTo>
                    <a:lnTo>
                      <a:pt x="284504" y="196107"/>
                    </a:lnTo>
                    <a:lnTo>
                      <a:pt x="284504" y="126896"/>
                    </a:lnTo>
                    <a:close/>
                  </a:path>
                </a:pathLst>
              </a:custGeom>
              <a:solidFill>
                <a:srgbClr val="FFFFFF"/>
              </a:solidFill>
              <a:ln w="7620" cap="rnd">
                <a:solidFill>
                  <a:srgbClr val="3A3A3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latinLnBrk="0"/>
                <a:endParaRPr lang="ko-KR" altLang="en-US" dirty="0"/>
              </a:p>
            </p:txBody>
          </p:sp>
          <p:grpSp>
            <p:nvGrpSpPr>
              <p:cNvPr id="156" name="그래픽 11">
                <a:extLst>
                  <a:ext uri="{FF2B5EF4-FFF2-40B4-BE49-F238E27FC236}">
                    <a16:creationId xmlns="" xmlns:a16="http://schemas.microsoft.com/office/drawing/2014/main" id="{CDF80234-B5B5-4832-67CC-885A1F3C8A4F}"/>
                  </a:ext>
                </a:extLst>
              </p:cNvPr>
              <p:cNvGrpSpPr/>
              <p:nvPr/>
            </p:nvGrpSpPr>
            <p:grpSpPr>
              <a:xfrm>
                <a:off x="2479566" y="2884045"/>
                <a:ext cx="214171" cy="214110"/>
                <a:chOff x="2479566" y="2884045"/>
                <a:chExt cx="214171" cy="214110"/>
              </a:xfrm>
              <a:solidFill>
                <a:srgbClr val="FFFFFF"/>
              </a:solidFill>
            </p:grpSpPr>
            <p:sp>
              <p:nvSpPr>
                <p:cNvPr id="157" name="자유형: 도형 181">
                  <a:extLst>
                    <a:ext uri="{FF2B5EF4-FFF2-40B4-BE49-F238E27FC236}">
                      <a16:creationId xmlns="" xmlns:a16="http://schemas.microsoft.com/office/drawing/2014/main" id="{B705E030-C15B-375C-C710-D2C3B7BDBE4D}"/>
                    </a:ext>
                  </a:extLst>
                </p:cNvPr>
                <p:cNvSpPr/>
                <p:nvPr/>
              </p:nvSpPr>
              <p:spPr>
                <a:xfrm>
                  <a:off x="2479566" y="2884045"/>
                  <a:ext cx="214171" cy="214110"/>
                </a:xfrm>
                <a:custGeom>
                  <a:avLst/>
                  <a:gdLst>
                    <a:gd name="connsiteX0" fmla="*/ 214172 w 214171"/>
                    <a:gd name="connsiteY0" fmla="*/ 107024 h 214110"/>
                    <a:gd name="connsiteX1" fmla="*/ 182837 w 214171"/>
                    <a:gd name="connsiteY1" fmla="*/ 182713 h 214110"/>
                    <a:gd name="connsiteX2" fmla="*/ 107086 w 214171"/>
                    <a:gd name="connsiteY2" fmla="*/ 214110 h 214110"/>
                    <a:gd name="connsiteX3" fmla="*/ 31397 w 214171"/>
                    <a:gd name="connsiteY3" fmla="*/ 182713 h 214110"/>
                    <a:gd name="connsiteX4" fmla="*/ 0 w 214171"/>
                    <a:gd name="connsiteY4" fmla="*/ 107024 h 214110"/>
                    <a:gd name="connsiteX5" fmla="*/ 31397 w 214171"/>
                    <a:gd name="connsiteY5" fmla="*/ 31335 h 214110"/>
                    <a:gd name="connsiteX6" fmla="*/ 107086 w 214171"/>
                    <a:gd name="connsiteY6" fmla="*/ 0 h 214110"/>
                    <a:gd name="connsiteX7" fmla="*/ 182837 w 214171"/>
                    <a:gd name="connsiteY7" fmla="*/ 31335 h 214110"/>
                    <a:gd name="connsiteX8" fmla="*/ 214172 w 214171"/>
                    <a:gd name="connsiteY8" fmla="*/ 107024 h 214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171" h="214110">
                      <a:moveTo>
                        <a:pt x="214172" y="107024"/>
                      </a:moveTo>
                      <a:cubicBezTo>
                        <a:pt x="214172" y="136552"/>
                        <a:pt x="202211" y="163339"/>
                        <a:pt x="182837" y="182713"/>
                      </a:cubicBezTo>
                      <a:cubicBezTo>
                        <a:pt x="163463" y="202087"/>
                        <a:pt x="136676" y="214110"/>
                        <a:pt x="107086" y="214110"/>
                      </a:cubicBezTo>
                      <a:cubicBezTo>
                        <a:pt x="77558" y="214110"/>
                        <a:pt x="50771" y="202087"/>
                        <a:pt x="31397" y="182713"/>
                      </a:cubicBezTo>
                      <a:cubicBezTo>
                        <a:pt x="12023" y="163339"/>
                        <a:pt x="0" y="136552"/>
                        <a:pt x="0" y="107024"/>
                      </a:cubicBezTo>
                      <a:cubicBezTo>
                        <a:pt x="0" y="77433"/>
                        <a:pt x="11961" y="50709"/>
                        <a:pt x="31397" y="31335"/>
                      </a:cubicBezTo>
                      <a:cubicBezTo>
                        <a:pt x="50771" y="11961"/>
                        <a:pt x="77558" y="0"/>
                        <a:pt x="107086" y="0"/>
                      </a:cubicBezTo>
                      <a:cubicBezTo>
                        <a:pt x="136676" y="0"/>
                        <a:pt x="163401" y="11961"/>
                        <a:pt x="182837" y="31335"/>
                      </a:cubicBezTo>
                      <a:cubicBezTo>
                        <a:pt x="202211" y="50646"/>
                        <a:pt x="214172" y="77433"/>
                        <a:pt x="214172" y="10702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620" cap="rnd">
                  <a:solidFill>
                    <a:srgbClr val="3A3A3A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latinLnBrk="0"/>
                  <a:endParaRPr lang="ko-KR" altLang="en-US" dirty="0"/>
                </a:p>
              </p:txBody>
            </p:sp>
            <p:grpSp>
              <p:nvGrpSpPr>
                <p:cNvPr id="158" name="그래픽 11">
                  <a:extLst>
                    <a:ext uri="{FF2B5EF4-FFF2-40B4-BE49-F238E27FC236}">
                      <a16:creationId xmlns="" xmlns:a16="http://schemas.microsoft.com/office/drawing/2014/main" id="{0397D0CA-5080-E4AD-6517-A9E720503775}"/>
                    </a:ext>
                  </a:extLst>
                </p:cNvPr>
                <p:cNvGrpSpPr/>
                <p:nvPr/>
              </p:nvGrpSpPr>
              <p:grpSpPr>
                <a:xfrm>
                  <a:off x="2549213" y="2969266"/>
                  <a:ext cx="74941" cy="16383"/>
                  <a:chOff x="2549213" y="2969266"/>
                  <a:chExt cx="74941" cy="16383"/>
                </a:xfrm>
              </p:grpSpPr>
              <p:sp>
                <p:nvSpPr>
                  <p:cNvPr id="160" name="자유형: 도형 184">
                    <a:extLst>
                      <a:ext uri="{FF2B5EF4-FFF2-40B4-BE49-F238E27FC236}">
                        <a16:creationId xmlns="" xmlns:a16="http://schemas.microsoft.com/office/drawing/2014/main" id="{382B98A2-A6B1-7112-D094-33D7C243FEE6}"/>
                      </a:ext>
                    </a:extLst>
                  </p:cNvPr>
                  <p:cNvSpPr/>
                  <p:nvPr/>
                </p:nvSpPr>
                <p:spPr>
                  <a:xfrm>
                    <a:off x="2549213" y="2969266"/>
                    <a:ext cx="6229" cy="16383"/>
                  </a:xfrm>
                  <a:custGeom>
                    <a:avLst/>
                    <a:gdLst>
                      <a:gd name="connsiteX0" fmla="*/ 0 w 6229"/>
                      <a:gd name="connsiteY0" fmla="*/ 0 h 16383"/>
                      <a:gd name="connsiteX1" fmla="*/ 0 w 6229"/>
                      <a:gd name="connsiteY1" fmla="*/ 16384 h 16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229" h="16383">
                        <a:moveTo>
                          <a:pt x="0" y="0"/>
                        </a:moveTo>
                        <a:lnTo>
                          <a:pt x="0" y="16384"/>
                        </a:lnTo>
                      </a:path>
                    </a:pathLst>
                  </a:custGeom>
                  <a:ln w="7620" cap="rnd">
                    <a:solidFill>
                      <a:srgbClr val="3A3A3A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latinLnBrk="0"/>
                    <a:endParaRPr lang="ko-KR" altLang="en-US" dirty="0"/>
                  </a:p>
                </p:txBody>
              </p:sp>
              <p:sp>
                <p:nvSpPr>
                  <p:cNvPr id="161" name="자유형: 도형 185">
                    <a:extLst>
                      <a:ext uri="{FF2B5EF4-FFF2-40B4-BE49-F238E27FC236}">
                        <a16:creationId xmlns="" xmlns:a16="http://schemas.microsoft.com/office/drawing/2014/main" id="{69322BD2-5121-4DB0-F3BF-7127AACF364E}"/>
                      </a:ext>
                    </a:extLst>
                  </p:cNvPr>
                  <p:cNvSpPr/>
                  <p:nvPr/>
                </p:nvSpPr>
                <p:spPr>
                  <a:xfrm>
                    <a:off x="2624154" y="2969266"/>
                    <a:ext cx="6229" cy="16383"/>
                  </a:xfrm>
                  <a:custGeom>
                    <a:avLst/>
                    <a:gdLst>
                      <a:gd name="connsiteX0" fmla="*/ 0 w 6229"/>
                      <a:gd name="connsiteY0" fmla="*/ 0 h 16383"/>
                      <a:gd name="connsiteX1" fmla="*/ 0 w 6229"/>
                      <a:gd name="connsiteY1" fmla="*/ 16384 h 16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229" h="16383">
                        <a:moveTo>
                          <a:pt x="0" y="0"/>
                        </a:moveTo>
                        <a:lnTo>
                          <a:pt x="0" y="16384"/>
                        </a:lnTo>
                      </a:path>
                    </a:pathLst>
                  </a:custGeom>
                  <a:ln w="7620" cap="rnd">
                    <a:solidFill>
                      <a:srgbClr val="3A3A3A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latinLnBrk="0"/>
                    <a:endParaRPr lang="ko-KR" altLang="en-US" dirty="0"/>
                  </a:p>
                </p:txBody>
              </p:sp>
            </p:grpSp>
            <p:sp>
              <p:nvSpPr>
                <p:cNvPr id="159" name="자유형: 도형 183">
                  <a:extLst>
                    <a:ext uri="{FF2B5EF4-FFF2-40B4-BE49-F238E27FC236}">
                      <a16:creationId xmlns="" xmlns:a16="http://schemas.microsoft.com/office/drawing/2014/main" id="{01541A08-C01C-E266-4E50-24D016CF628B}"/>
                    </a:ext>
                  </a:extLst>
                </p:cNvPr>
                <p:cNvSpPr/>
                <p:nvPr/>
              </p:nvSpPr>
              <p:spPr>
                <a:xfrm>
                  <a:off x="2556875" y="3028571"/>
                  <a:ext cx="59679" cy="12334"/>
                </a:xfrm>
                <a:custGeom>
                  <a:avLst/>
                  <a:gdLst>
                    <a:gd name="connsiteX0" fmla="*/ 59679 w 59679"/>
                    <a:gd name="connsiteY0" fmla="*/ 0 h 12334"/>
                    <a:gd name="connsiteX1" fmla="*/ 29840 w 59679"/>
                    <a:gd name="connsiteY1" fmla="*/ 12335 h 12334"/>
                    <a:gd name="connsiteX2" fmla="*/ 29840 w 59679"/>
                    <a:gd name="connsiteY2" fmla="*/ 12335 h 12334"/>
                    <a:gd name="connsiteX3" fmla="*/ 29840 w 59679"/>
                    <a:gd name="connsiteY3" fmla="*/ 12335 h 12334"/>
                    <a:gd name="connsiteX4" fmla="*/ 0 w 59679"/>
                    <a:gd name="connsiteY4" fmla="*/ 0 h 12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679" h="12334">
                      <a:moveTo>
                        <a:pt x="59679" y="0"/>
                      </a:moveTo>
                      <a:cubicBezTo>
                        <a:pt x="52017" y="7600"/>
                        <a:pt x="41489" y="12335"/>
                        <a:pt x="29840" y="12335"/>
                      </a:cubicBezTo>
                      <a:lnTo>
                        <a:pt x="29840" y="12335"/>
                      </a:lnTo>
                      <a:lnTo>
                        <a:pt x="29840" y="12335"/>
                      </a:lnTo>
                      <a:cubicBezTo>
                        <a:pt x="18190" y="12335"/>
                        <a:pt x="7662" y="7600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7620" cap="rnd">
                  <a:solidFill>
                    <a:srgbClr val="3A3A3A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latinLnBrk="0"/>
                  <a:endParaRPr lang="ko-KR" altLang="en-US" dirty="0"/>
                </a:p>
              </p:txBody>
            </p:sp>
          </p:grpSp>
        </p:grpSp>
        <p:grpSp>
          <p:nvGrpSpPr>
            <p:cNvPr id="148" name="그래픽 11">
              <a:extLst>
                <a:ext uri="{FF2B5EF4-FFF2-40B4-BE49-F238E27FC236}">
                  <a16:creationId xmlns="" xmlns:a16="http://schemas.microsoft.com/office/drawing/2014/main" id="{47188BAD-9CE3-ECDF-E1CA-5777B11DBFFE}"/>
                </a:ext>
              </a:extLst>
            </p:cNvPr>
            <p:cNvGrpSpPr/>
            <p:nvPr/>
          </p:nvGrpSpPr>
          <p:grpSpPr>
            <a:xfrm>
              <a:off x="2632813" y="2814773"/>
              <a:ext cx="198162" cy="46721"/>
              <a:chOff x="2632813" y="2814773"/>
              <a:chExt cx="198162" cy="46721"/>
            </a:xfrm>
          </p:grpSpPr>
          <p:sp>
            <p:nvSpPr>
              <p:cNvPr id="152" name="자유형: 도형 176">
                <a:extLst>
                  <a:ext uri="{FF2B5EF4-FFF2-40B4-BE49-F238E27FC236}">
                    <a16:creationId xmlns="" xmlns:a16="http://schemas.microsoft.com/office/drawing/2014/main" id="{254276D1-CA15-9E33-D756-E57FFB39D51B}"/>
                  </a:ext>
                </a:extLst>
              </p:cNvPr>
              <p:cNvSpPr/>
              <p:nvPr/>
            </p:nvSpPr>
            <p:spPr>
              <a:xfrm>
                <a:off x="2656174" y="2814773"/>
                <a:ext cx="6229" cy="46721"/>
              </a:xfrm>
              <a:custGeom>
                <a:avLst/>
                <a:gdLst>
                  <a:gd name="connsiteX0" fmla="*/ 0 w 6229"/>
                  <a:gd name="connsiteY0" fmla="*/ 0 h 46721"/>
                  <a:gd name="connsiteX1" fmla="*/ 0 w 6229"/>
                  <a:gd name="connsiteY1" fmla="*/ 46722 h 46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9" h="46721">
                    <a:moveTo>
                      <a:pt x="0" y="0"/>
                    </a:moveTo>
                    <a:lnTo>
                      <a:pt x="0" y="46722"/>
                    </a:lnTo>
                  </a:path>
                </a:pathLst>
              </a:custGeom>
              <a:ln w="7620" cap="rnd">
                <a:solidFill>
                  <a:srgbClr val="3A3A3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latinLnBrk="0"/>
                <a:endParaRPr lang="ko-KR" altLang="en-US" dirty="0"/>
              </a:p>
            </p:txBody>
          </p:sp>
          <p:sp>
            <p:nvSpPr>
              <p:cNvPr id="153" name="자유형: 도형 177">
                <a:extLst>
                  <a:ext uri="{FF2B5EF4-FFF2-40B4-BE49-F238E27FC236}">
                    <a16:creationId xmlns="" xmlns:a16="http://schemas.microsoft.com/office/drawing/2014/main" id="{C2F0F52E-6601-0E80-95C7-A65065B36B6A}"/>
                  </a:ext>
                </a:extLst>
              </p:cNvPr>
              <p:cNvSpPr/>
              <p:nvPr/>
            </p:nvSpPr>
            <p:spPr>
              <a:xfrm>
                <a:off x="2632813" y="2838133"/>
                <a:ext cx="46721" cy="6229"/>
              </a:xfrm>
              <a:custGeom>
                <a:avLst/>
                <a:gdLst>
                  <a:gd name="connsiteX0" fmla="*/ 0 w 46721"/>
                  <a:gd name="connsiteY0" fmla="*/ 0 h 6229"/>
                  <a:gd name="connsiteX1" fmla="*/ 46722 w 46721"/>
                  <a:gd name="connsiteY1" fmla="*/ 0 h 6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721" h="6229">
                    <a:moveTo>
                      <a:pt x="0" y="0"/>
                    </a:moveTo>
                    <a:lnTo>
                      <a:pt x="46722" y="0"/>
                    </a:lnTo>
                  </a:path>
                </a:pathLst>
              </a:custGeom>
              <a:ln w="7620" cap="rnd">
                <a:solidFill>
                  <a:srgbClr val="3A3A3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latinLnBrk="0"/>
                <a:endParaRPr lang="ko-KR" altLang="en-US" dirty="0"/>
              </a:p>
            </p:txBody>
          </p:sp>
          <p:sp>
            <p:nvSpPr>
              <p:cNvPr id="154" name="자유형: 도형 178">
                <a:extLst>
                  <a:ext uri="{FF2B5EF4-FFF2-40B4-BE49-F238E27FC236}">
                    <a16:creationId xmlns="" xmlns:a16="http://schemas.microsoft.com/office/drawing/2014/main" id="{CA7F7B1D-DF48-B692-BBD4-6C04FB2AD2EC}"/>
                  </a:ext>
                </a:extLst>
              </p:cNvPr>
              <p:cNvSpPr/>
              <p:nvPr/>
            </p:nvSpPr>
            <p:spPr>
              <a:xfrm>
                <a:off x="2700155" y="2838133"/>
                <a:ext cx="130820" cy="6229"/>
              </a:xfrm>
              <a:custGeom>
                <a:avLst/>
                <a:gdLst>
                  <a:gd name="connsiteX0" fmla="*/ 0 w 130820"/>
                  <a:gd name="connsiteY0" fmla="*/ 0 h 6229"/>
                  <a:gd name="connsiteX1" fmla="*/ 130821 w 130820"/>
                  <a:gd name="connsiteY1" fmla="*/ 0 h 6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820" h="6229">
                    <a:moveTo>
                      <a:pt x="0" y="0"/>
                    </a:moveTo>
                    <a:lnTo>
                      <a:pt x="130821" y="0"/>
                    </a:lnTo>
                  </a:path>
                </a:pathLst>
              </a:custGeom>
              <a:ln w="7620" cap="rnd">
                <a:solidFill>
                  <a:srgbClr val="3A3A3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latinLnBrk="0"/>
                <a:endParaRPr lang="ko-KR" altLang="en-US" dirty="0"/>
              </a:p>
            </p:txBody>
          </p:sp>
        </p:grpSp>
        <p:grpSp>
          <p:nvGrpSpPr>
            <p:cNvPr id="149" name="그래픽 11">
              <a:extLst>
                <a:ext uri="{FF2B5EF4-FFF2-40B4-BE49-F238E27FC236}">
                  <a16:creationId xmlns="" xmlns:a16="http://schemas.microsoft.com/office/drawing/2014/main" id="{226F8675-A027-7EC9-61C3-9A46B4544876}"/>
                </a:ext>
              </a:extLst>
            </p:cNvPr>
            <p:cNvGrpSpPr/>
            <p:nvPr/>
          </p:nvGrpSpPr>
          <p:grpSpPr>
            <a:xfrm>
              <a:off x="2345132" y="3188546"/>
              <a:ext cx="46721" cy="46721"/>
              <a:chOff x="2345132" y="3188546"/>
              <a:chExt cx="46721" cy="46721"/>
            </a:xfrm>
          </p:grpSpPr>
          <p:sp>
            <p:nvSpPr>
              <p:cNvPr id="150" name="자유형: 도형 174">
                <a:extLst>
                  <a:ext uri="{FF2B5EF4-FFF2-40B4-BE49-F238E27FC236}">
                    <a16:creationId xmlns="" xmlns:a16="http://schemas.microsoft.com/office/drawing/2014/main" id="{4BE7BE9C-F7FD-949F-C963-6B5910DB2CD1}"/>
                  </a:ext>
                </a:extLst>
              </p:cNvPr>
              <p:cNvSpPr/>
              <p:nvPr/>
            </p:nvSpPr>
            <p:spPr>
              <a:xfrm>
                <a:off x="2368493" y="3188546"/>
                <a:ext cx="6229" cy="46721"/>
              </a:xfrm>
              <a:custGeom>
                <a:avLst/>
                <a:gdLst>
                  <a:gd name="connsiteX0" fmla="*/ 0 w 6229"/>
                  <a:gd name="connsiteY0" fmla="*/ 0 h 46721"/>
                  <a:gd name="connsiteX1" fmla="*/ 0 w 6229"/>
                  <a:gd name="connsiteY1" fmla="*/ 46722 h 46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9" h="46721">
                    <a:moveTo>
                      <a:pt x="0" y="0"/>
                    </a:moveTo>
                    <a:lnTo>
                      <a:pt x="0" y="46722"/>
                    </a:lnTo>
                  </a:path>
                </a:pathLst>
              </a:custGeom>
              <a:ln w="7620" cap="rnd">
                <a:solidFill>
                  <a:srgbClr val="3A3A3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latinLnBrk="0"/>
                <a:endParaRPr lang="ko-KR" altLang="en-US" dirty="0"/>
              </a:p>
            </p:txBody>
          </p:sp>
          <p:sp>
            <p:nvSpPr>
              <p:cNvPr id="151" name="자유형: 도형 175">
                <a:extLst>
                  <a:ext uri="{FF2B5EF4-FFF2-40B4-BE49-F238E27FC236}">
                    <a16:creationId xmlns="" xmlns:a16="http://schemas.microsoft.com/office/drawing/2014/main" id="{31F7C8DE-2112-2337-2236-C95D8171B7B7}"/>
                  </a:ext>
                </a:extLst>
              </p:cNvPr>
              <p:cNvSpPr/>
              <p:nvPr/>
            </p:nvSpPr>
            <p:spPr>
              <a:xfrm>
                <a:off x="2345132" y="3211907"/>
                <a:ext cx="46721" cy="6229"/>
              </a:xfrm>
              <a:custGeom>
                <a:avLst/>
                <a:gdLst>
                  <a:gd name="connsiteX0" fmla="*/ 0 w 46721"/>
                  <a:gd name="connsiteY0" fmla="*/ 0 h 6229"/>
                  <a:gd name="connsiteX1" fmla="*/ 46722 w 46721"/>
                  <a:gd name="connsiteY1" fmla="*/ 0 h 6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721" h="6229">
                    <a:moveTo>
                      <a:pt x="0" y="0"/>
                    </a:moveTo>
                    <a:lnTo>
                      <a:pt x="46722" y="0"/>
                    </a:lnTo>
                  </a:path>
                </a:pathLst>
              </a:custGeom>
              <a:ln w="7620" cap="rnd">
                <a:solidFill>
                  <a:srgbClr val="3A3A3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latinLnBrk="0"/>
                <a:endParaRPr lang="ko-KR" altLang="en-US" dirty="0"/>
              </a:p>
            </p:txBody>
          </p:sp>
        </p:grpSp>
      </p:grpSp>
      <p:pic>
        <p:nvPicPr>
          <p:cNvPr id="164" name="그림 163">
            <a:extLst>
              <a:ext uri="{FF2B5EF4-FFF2-40B4-BE49-F238E27FC236}">
                <a16:creationId xmlns="" xmlns:a16="http://schemas.microsoft.com/office/drawing/2014/main" id="{BA1AF062-76E0-679C-F916-BA488D9B90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2117" y="2123944"/>
            <a:ext cx="3628458" cy="889200"/>
          </a:xfrm>
          <a:prstGeom prst="rect">
            <a:avLst/>
          </a:prstGeom>
        </p:spPr>
      </p:pic>
      <p:pic>
        <p:nvPicPr>
          <p:cNvPr id="165" name="그림 164">
            <a:extLst>
              <a:ext uri="{FF2B5EF4-FFF2-40B4-BE49-F238E27FC236}">
                <a16:creationId xmlns="" xmlns:a16="http://schemas.microsoft.com/office/drawing/2014/main" id="{4C6D20A2-B219-55AC-BF4E-8041E72606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2117" y="4153781"/>
            <a:ext cx="3628458" cy="889200"/>
          </a:xfrm>
          <a:prstGeom prst="rect">
            <a:avLst/>
          </a:prstGeom>
        </p:spPr>
      </p:pic>
      <p:pic>
        <p:nvPicPr>
          <p:cNvPr id="166" name="그림 165">
            <a:extLst>
              <a:ext uri="{FF2B5EF4-FFF2-40B4-BE49-F238E27FC236}">
                <a16:creationId xmlns="" xmlns:a16="http://schemas.microsoft.com/office/drawing/2014/main" id="{B8079413-330F-1272-4D13-AF8FCF986D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2117" y="3138863"/>
            <a:ext cx="3628458" cy="889200"/>
          </a:xfrm>
          <a:prstGeom prst="rect">
            <a:avLst/>
          </a:prstGeom>
        </p:spPr>
      </p:pic>
      <p:pic>
        <p:nvPicPr>
          <p:cNvPr id="167" name="그림 166">
            <a:extLst>
              <a:ext uri="{FF2B5EF4-FFF2-40B4-BE49-F238E27FC236}">
                <a16:creationId xmlns="" xmlns:a16="http://schemas.microsoft.com/office/drawing/2014/main" id="{4079B871-A9EF-B00B-4975-D94BF0C55D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444"/>
          <a:stretch/>
        </p:blipFill>
        <p:spPr>
          <a:xfrm>
            <a:off x="5384426" y="5168700"/>
            <a:ext cx="2736149" cy="889200"/>
          </a:xfrm>
          <a:prstGeom prst="rect">
            <a:avLst/>
          </a:prstGeom>
        </p:spPr>
      </p:pic>
      <p:sp>
        <p:nvSpPr>
          <p:cNvPr id="168" name="Text Box 344">
            <a:extLst>
              <a:ext uri="{FF2B5EF4-FFF2-40B4-BE49-F238E27FC236}">
                <a16:creationId xmlns="" xmlns:a16="http://schemas.microsoft.com/office/drawing/2014/main" id="{FEB56D39-FCDE-773B-839B-177FD62C50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9767" y="2369268"/>
            <a:ext cx="4545691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ctr">
              <a:spcBef>
                <a:spcPts val="0"/>
              </a:spcBef>
              <a:spcAft>
                <a:spcPts val="0"/>
              </a:spcAft>
              <a:defRPr kumimoji="1" sz="900" b="0" kern="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pPr latinLnBrk="0"/>
            <a:r>
              <a:rPr lang="ko-KR" altLang="en-US" sz="13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교육기간 동안</a:t>
            </a:r>
            <a:r>
              <a:rPr lang="en-US" altLang="ko-KR" sz="13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 </a:t>
            </a:r>
            <a:r>
              <a:rPr lang="ko-KR" altLang="en-US" sz="13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성실히</a:t>
            </a:r>
            <a:r>
              <a:rPr lang="en-US" altLang="ko-KR" sz="13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, </a:t>
            </a:r>
            <a:r>
              <a:rPr lang="ko-KR" altLang="en-US" sz="13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지속적으로</a:t>
            </a:r>
            <a:r>
              <a:rPr lang="en-US" altLang="ko-KR" sz="13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 </a:t>
            </a:r>
          </a:p>
          <a:p>
            <a:pPr latinLnBrk="0"/>
            <a:r>
              <a:rPr lang="ko-KR" altLang="en-US" sz="13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수업에 참여하고자</a:t>
            </a:r>
            <a:r>
              <a:rPr lang="en-US" altLang="ko-KR" sz="13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 </a:t>
            </a:r>
            <a:r>
              <a:rPr lang="ko-KR" altLang="en-US" sz="13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하는 교육 의지</a:t>
            </a:r>
            <a:endParaRPr lang="en-US" altLang="ko-KR" sz="13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169" name="Text Box 344">
            <a:extLst>
              <a:ext uri="{FF2B5EF4-FFF2-40B4-BE49-F238E27FC236}">
                <a16:creationId xmlns="" xmlns:a16="http://schemas.microsoft.com/office/drawing/2014/main" id="{86EDE4E3-35CF-D773-4391-FAF78317E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9767" y="3484214"/>
            <a:ext cx="4863687" cy="2000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ctr">
              <a:spcBef>
                <a:spcPts val="0"/>
              </a:spcBef>
              <a:spcAft>
                <a:spcPts val="0"/>
              </a:spcAft>
              <a:defRPr kumimoji="1" sz="900" b="0" kern="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pPr latinLnBrk="0"/>
            <a:r>
              <a:rPr lang="ko-KR" altLang="en-US" sz="13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과정 커리큘럼 및 주요 활용 프로그램에 대한 이해</a:t>
            </a:r>
            <a:endParaRPr lang="en-US" altLang="ko-KR" sz="13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170" name="Text Box 344">
            <a:extLst>
              <a:ext uri="{FF2B5EF4-FFF2-40B4-BE49-F238E27FC236}">
                <a16:creationId xmlns="" xmlns:a16="http://schemas.microsoft.com/office/drawing/2014/main" id="{5AE32A3A-DAD7-ECED-02B7-032805E9F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9767" y="4399105"/>
            <a:ext cx="4863687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ctr">
              <a:spcBef>
                <a:spcPts val="0"/>
              </a:spcBef>
              <a:spcAft>
                <a:spcPts val="0"/>
              </a:spcAft>
              <a:defRPr kumimoji="1" sz="900" b="0" kern="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pPr latinLnBrk="0"/>
            <a:r>
              <a:rPr lang="ko-KR" altLang="en-US" sz="13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모든 교과목 수업을</a:t>
            </a:r>
            <a:r>
              <a:rPr lang="en-US" altLang="ko-KR" sz="13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 </a:t>
            </a:r>
            <a:r>
              <a:rPr lang="ko-KR" altLang="en-US" sz="13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충실히</a:t>
            </a:r>
            <a:r>
              <a:rPr lang="en-US" altLang="ko-KR" sz="13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 </a:t>
            </a:r>
            <a:r>
              <a:rPr lang="ko-KR" altLang="en-US" sz="13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학습하여</a:t>
            </a:r>
            <a:r>
              <a:rPr lang="en-US" altLang="ko-KR" sz="13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, </a:t>
            </a:r>
          </a:p>
          <a:p>
            <a:pPr latinLnBrk="0"/>
            <a:r>
              <a:rPr lang="en-US" altLang="ko-KR" sz="1300" b="1" spc="-3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IT</a:t>
            </a:r>
            <a:r>
              <a:rPr lang="en-US" altLang="ko-KR" sz="13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 </a:t>
            </a:r>
            <a:r>
              <a:rPr lang="ko-KR" altLang="en-US" sz="13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선도 역량을</a:t>
            </a:r>
            <a:r>
              <a:rPr lang="en-US" altLang="ko-KR" sz="13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 </a:t>
            </a:r>
            <a:r>
              <a:rPr lang="ko-KR" altLang="en-US" sz="13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향상시키겠다는 열정</a:t>
            </a:r>
            <a:endParaRPr lang="en-US" altLang="ko-KR" sz="13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171" name="Text Box 344">
            <a:extLst>
              <a:ext uri="{FF2B5EF4-FFF2-40B4-BE49-F238E27FC236}">
                <a16:creationId xmlns="" xmlns:a16="http://schemas.microsoft.com/office/drawing/2014/main" id="{CC55EC1C-7CA3-8DB5-6D1F-BE160339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9767" y="5514051"/>
            <a:ext cx="4863687" cy="2000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ctr">
              <a:spcBef>
                <a:spcPts val="0"/>
              </a:spcBef>
              <a:spcAft>
                <a:spcPts val="0"/>
              </a:spcAft>
              <a:defRPr kumimoji="1" sz="900" b="0" kern="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pPr latinLnBrk="0"/>
            <a:r>
              <a:rPr lang="ko-KR" altLang="en-US" sz="13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교육종료 후</a:t>
            </a:r>
            <a:r>
              <a:rPr lang="en-US" altLang="ko-KR" sz="13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 </a:t>
            </a:r>
            <a:r>
              <a:rPr lang="ko-KR" altLang="en-US" sz="13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취업하고자</a:t>
            </a:r>
            <a:r>
              <a:rPr lang="en-US" altLang="ko-KR" sz="13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 </a:t>
            </a:r>
            <a:r>
              <a:rPr lang="ko-KR" altLang="en-US" sz="13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하는</a:t>
            </a:r>
            <a:r>
              <a:rPr lang="en-US" altLang="ko-KR" sz="13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 </a:t>
            </a:r>
            <a:r>
              <a:rPr lang="ko-KR" altLang="en-US" sz="13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의지</a:t>
            </a:r>
          </a:p>
        </p:txBody>
      </p:sp>
      <p:pic>
        <p:nvPicPr>
          <p:cNvPr id="172" name="그래픽 191">
            <a:extLst>
              <a:ext uri="{FF2B5EF4-FFF2-40B4-BE49-F238E27FC236}">
                <a16:creationId xmlns="" xmlns:a16="http://schemas.microsoft.com/office/drawing/2014/main" id="{7E816194-AA72-4945-A843-4630AC17EC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8651" y="943869"/>
            <a:ext cx="154643" cy="1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13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BACF5804-AEC2-48A8-A6ED-BB06D26E591B}"/>
              </a:ext>
            </a:extLst>
          </p:cNvPr>
          <p:cNvGrpSpPr/>
          <p:nvPr/>
        </p:nvGrpSpPr>
        <p:grpSpPr>
          <a:xfrm>
            <a:off x="4379111" y="1731582"/>
            <a:ext cx="5924222" cy="1820277"/>
            <a:chOff x="-21168" y="2337582"/>
            <a:chExt cx="5924222" cy="18202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923F0DB4-6F09-413B-9601-EBE6CC15E9C8}"/>
                </a:ext>
              </a:extLst>
            </p:cNvPr>
            <p:cNvSpPr txBox="1"/>
            <p:nvPr/>
          </p:nvSpPr>
          <p:spPr>
            <a:xfrm>
              <a:off x="-21168" y="2794262"/>
              <a:ext cx="5924222" cy="969496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0" i="0" u="none" strike="noStrike" kern="1200" cap="none" spc="-400" normalizeH="0" noProof="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273360"/>
                      </a:gs>
                      <a:gs pos="100000">
                        <a:srgbClr val="273360"/>
                      </a:gs>
                    </a:gsLst>
                    <a:lin ang="0" scaled="1"/>
                  </a:gradFill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THANK YOU</a:t>
              </a:r>
              <a:endParaRPr kumimoji="0" lang="ko-KR" altLang="en-US" sz="7000" i="0" u="none" strike="noStrike" kern="1200" cap="none" spc="-400" normalizeH="0" noProof="0" dirty="0">
                <a:ln>
                  <a:solidFill>
                    <a:srgbClr val="5B9BD5">
                      <a:alpha val="0"/>
                    </a:srgbClr>
                  </a:solidFill>
                </a:ln>
                <a:gradFill>
                  <a:gsLst>
                    <a:gs pos="0">
                      <a:srgbClr val="273360"/>
                    </a:gs>
                    <a:gs pos="100000">
                      <a:srgbClr val="273360"/>
                    </a:gs>
                  </a:gsLst>
                  <a:lin ang="0" scaled="1"/>
                </a:gradFill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679DFDCD-F921-4FB5-9EF5-6EA934EE130B}"/>
                </a:ext>
              </a:extLst>
            </p:cNvPr>
            <p:cNvSpPr txBox="1"/>
            <p:nvPr/>
          </p:nvSpPr>
          <p:spPr>
            <a:xfrm>
              <a:off x="570608" y="2337582"/>
              <a:ext cx="2436394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Aft>
                  <a:spcPts val="1200"/>
                </a:spcAft>
              </a:pPr>
              <a:r>
                <a:rPr lang="en-US" altLang="ko-KR" sz="15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gradFill>
                    <a:gsLst>
                      <a:gs pos="0">
                        <a:srgbClr val="36436F"/>
                      </a:gs>
                      <a:gs pos="100000">
                        <a:srgbClr val="36436F"/>
                      </a:gs>
                    </a:gsLst>
                    <a:lin ang="5400000" scaled="1"/>
                  </a:gra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2022 </a:t>
              </a:r>
              <a:r>
                <a:rPr lang="en-US" altLang="ko-KR" sz="1500" b="1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500" spc="-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BDF9EAB2-9A98-4897-8A98-3632785077C4}"/>
                </a:ext>
              </a:extLst>
            </p:cNvPr>
            <p:cNvSpPr txBox="1"/>
            <p:nvPr/>
          </p:nvSpPr>
          <p:spPr>
            <a:xfrm>
              <a:off x="587541" y="3798530"/>
              <a:ext cx="2655191" cy="359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500" b="1" spc="-5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www.multicampus.com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764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56304" y="1277192"/>
            <a:ext cx="864000" cy="216454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IT </a:t>
            </a:r>
            <a:r>
              <a:rPr lang="ko-KR" altLang="en-US" dirty="0" smtClean="0"/>
              <a:t>개발 </a:t>
            </a:r>
            <a:r>
              <a:rPr lang="ko-KR" altLang="en-US" dirty="0"/>
              <a:t>관련 분야 기업에서 요구하는 직무</a:t>
            </a:r>
            <a:r>
              <a:rPr lang="en-US" altLang="ko-KR" dirty="0"/>
              <a:t>: </a:t>
            </a:r>
            <a:r>
              <a:rPr lang="ko-KR" altLang="en-US" dirty="0" err="1" smtClean="0"/>
              <a:t>백엔드</a:t>
            </a:r>
            <a:r>
              <a:rPr lang="ko-KR" altLang="en-US" dirty="0" smtClean="0"/>
              <a:t> 개발자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81386" y="839829"/>
            <a:ext cx="97393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err="1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ㅣ</a:t>
            </a:r>
            <a:r>
              <a:rPr lang="en-US" altLang="ko-KR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IT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관련 산업을 영위 중인 </a:t>
            </a:r>
            <a:r>
              <a:rPr lang="ko-KR" altLang="en-US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회사에서 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채용 수요가 높은 </a:t>
            </a:r>
            <a:r>
              <a:rPr lang="ko-KR" altLang="en-US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직무분야는 </a:t>
            </a:r>
            <a:r>
              <a:rPr lang="ko-KR" altLang="en-US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① </a:t>
            </a:r>
            <a:r>
              <a:rPr lang="ko-KR" altLang="en-US" sz="1400" b="1" spc="-150" dirty="0" err="1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백엔드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 개발 </a:t>
            </a:r>
            <a:r>
              <a:rPr lang="ko-KR" altLang="en-US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② 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서비스 </a:t>
            </a:r>
            <a:r>
              <a:rPr lang="ko-KR" altLang="en-US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개발 </a:t>
            </a:r>
            <a:r>
              <a:rPr lang="ko-KR" altLang="en-US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분야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</a:t>
            </a:r>
            <a:r>
              <a:rPr lang="en-US" altLang="ko-KR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다양한 개발 언어</a:t>
            </a:r>
            <a:r>
              <a:rPr lang="en-US" altLang="ko-KR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중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b="1" u="sng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+mn-ea"/>
              </a:rPr>
              <a:t>JAVA </a:t>
            </a:r>
            <a:r>
              <a:rPr lang="ko-KR" altLang="en-US" sz="1400" b="1" u="sng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+mn-ea"/>
              </a:rPr>
              <a:t>개발자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수요가 가장 높으며</a:t>
            </a:r>
            <a:r>
              <a:rPr lang="en-US" altLang="ko-KR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알고리즘 능력</a:t>
            </a:r>
            <a:r>
              <a:rPr lang="en-US" altLang="ko-KR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b="1" spc="-150" dirty="0" err="1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프론트엔드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개발 능력</a:t>
            </a:r>
            <a:r>
              <a:rPr lang="en-US" altLang="ko-KR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 처리 관련 능력들을  필요로 하고 있습니다</a:t>
            </a:r>
            <a:r>
              <a:rPr lang="en-US" altLang="ko-KR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sz="1400" b="1" spc="-150" dirty="0">
              <a:ln>
                <a:solidFill>
                  <a:srgbClr val="3B8DD1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1482611408"/>
              </p:ext>
            </p:extLst>
          </p:nvPr>
        </p:nvGraphicFramePr>
        <p:xfrm>
          <a:off x="1136017" y="2510133"/>
          <a:ext cx="2486617" cy="4087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1565050" y="2054876"/>
            <a:ext cx="1579124" cy="339917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b="1" kern="0" dirty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채용예정 직무분야</a:t>
            </a:r>
            <a:endParaRPr lang="ko-KR" altLang="en-US" sz="1400" b="1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280157" y="2054875"/>
            <a:ext cx="1579124" cy="339917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b="1" kern="0" dirty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개발자</a:t>
            </a:r>
            <a:r>
              <a:rPr lang="en-US" altLang="ko-KR" sz="1200" b="1" kern="0" dirty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200" b="1" kern="0" dirty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필요 역량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487811"/>
              </p:ext>
            </p:extLst>
          </p:nvPr>
        </p:nvGraphicFramePr>
        <p:xfrm>
          <a:off x="4997200" y="2655955"/>
          <a:ext cx="4089400" cy="3516248"/>
        </p:xfrm>
        <a:graphic>
          <a:graphicData uri="http://schemas.openxmlformats.org/drawingml/2006/table">
            <a:tbl>
              <a:tblPr firstCol="1">
                <a:tableStyleId>{5940675A-B579-460E-94D1-54222C63F5DA}</a:tableStyleId>
              </a:tblPr>
              <a:tblGrid>
                <a:gridCol w="2044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99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50" dirty="0" smtClean="0">
                          <a:ln>
                            <a:solidFill>
                              <a:srgbClr val="9BBB5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알고리즘</a:t>
                      </a:r>
                      <a:endParaRPr lang="ko-KR" altLang="en-US" sz="1200" b="1" spc="-150" dirty="0">
                        <a:ln>
                          <a:solidFill>
                            <a:srgbClr val="9BBB59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53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50" dirty="0" err="1" smtClean="0">
                          <a:ln>
                            <a:solidFill>
                              <a:srgbClr val="9BBB5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프론트엔드</a:t>
                      </a:r>
                      <a:r>
                        <a:rPr lang="ko-KR" altLang="en-US" sz="1200" b="1" spc="-150" dirty="0" smtClean="0">
                          <a:ln>
                            <a:solidFill>
                              <a:srgbClr val="9BBB5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개발</a:t>
                      </a:r>
                      <a:endParaRPr lang="ko-KR" altLang="en-US" sz="1200" b="1" spc="-150" dirty="0">
                        <a:ln>
                          <a:solidFill>
                            <a:srgbClr val="9BBB59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150" dirty="0" smtClean="0">
                          <a:ln>
                            <a:solidFill>
                              <a:srgbClr val="9BBB5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HTML</a:t>
                      </a:r>
                      <a:endParaRPr lang="ko-KR" altLang="en-US" sz="1200" b="1" spc="-150" dirty="0">
                        <a:ln>
                          <a:solidFill>
                            <a:srgbClr val="9BBB59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53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spc="-15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150" dirty="0" smtClean="0">
                          <a:ln>
                            <a:solidFill>
                              <a:srgbClr val="9BBB5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CSS/Script</a:t>
                      </a:r>
                      <a:endParaRPr lang="ko-KR" altLang="en-US" sz="1200" b="1" spc="-150" dirty="0">
                        <a:ln>
                          <a:solidFill>
                            <a:srgbClr val="9BBB59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530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50" dirty="0" err="1" smtClean="0">
                          <a:ln>
                            <a:solidFill>
                              <a:srgbClr val="9BBB5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ko-KR" altLang="en-US" sz="1200" b="1" spc="-150" dirty="0" smtClean="0">
                          <a:ln>
                            <a:solidFill>
                              <a:srgbClr val="9BBB5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개발</a:t>
                      </a:r>
                      <a:endParaRPr lang="ko-KR" altLang="en-US" sz="1200" b="1" spc="-150" dirty="0">
                        <a:ln>
                          <a:solidFill>
                            <a:srgbClr val="9BBB59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150" dirty="0" smtClean="0">
                          <a:ln>
                            <a:solidFill>
                              <a:srgbClr val="9BBB5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JSP &amp; Servlet</a:t>
                      </a:r>
                      <a:endParaRPr lang="ko-KR" altLang="en-US" sz="1200" b="1" spc="-150" dirty="0">
                        <a:ln>
                          <a:solidFill>
                            <a:srgbClr val="9BBB59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53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spc="-15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150" dirty="0" smtClean="0">
                          <a:ln>
                            <a:solidFill>
                              <a:srgbClr val="9BBB5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JSTL &amp; EL</a:t>
                      </a:r>
                      <a:endParaRPr lang="ko-KR" altLang="en-US" sz="1200" b="1" spc="-150" dirty="0">
                        <a:ln>
                          <a:solidFill>
                            <a:srgbClr val="9BBB59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53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spc="-15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spc="-150" dirty="0" smtClean="0">
                          <a:ln>
                            <a:solidFill>
                              <a:srgbClr val="9BBB5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Framework</a:t>
                      </a:r>
                      <a:endParaRPr lang="en-US" altLang="ko-KR" sz="1200" b="1" kern="1200" spc="-150" dirty="0">
                        <a:ln>
                          <a:solidFill>
                            <a:srgbClr val="9BBB59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53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1" kern="1200" spc="-150" dirty="0" smtClean="0">
                          <a:ln>
                            <a:solidFill>
                              <a:srgbClr val="9BBB5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데이터베이스</a:t>
                      </a:r>
                      <a:endParaRPr lang="en-US" altLang="ko-KR" sz="1200" b="1" kern="1200" spc="-150" dirty="0">
                        <a:ln>
                          <a:solidFill>
                            <a:srgbClr val="9BBB59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530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-150" dirty="0" err="1" smtClean="0">
                          <a:ln>
                            <a:solidFill>
                              <a:srgbClr val="9BBB5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데이터처리</a:t>
                      </a:r>
                      <a:endParaRPr lang="ko-KR" altLang="en-US" sz="1200" b="1" spc="-150" dirty="0">
                        <a:ln>
                          <a:solidFill>
                            <a:srgbClr val="9BBB59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150" dirty="0" smtClean="0">
                          <a:ln>
                            <a:solidFill>
                              <a:srgbClr val="9BBB5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DBMS</a:t>
                      </a:r>
                      <a:endParaRPr lang="en-US" altLang="ko-KR" sz="1200" b="1" spc="-150" dirty="0">
                        <a:ln>
                          <a:solidFill>
                            <a:srgbClr val="9BBB59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753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150" dirty="0" smtClean="0">
                          <a:ln>
                            <a:solidFill>
                              <a:srgbClr val="9BBB5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Data Modeling</a:t>
                      </a:r>
                      <a:endParaRPr lang="en-US" altLang="ko-KR" sz="1200" b="1" spc="-150" dirty="0">
                        <a:ln>
                          <a:solidFill>
                            <a:srgbClr val="9BBB59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753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spc="-150" dirty="0" smtClean="0">
                          <a:ln>
                            <a:solidFill>
                              <a:srgbClr val="9BBB5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SQL</a:t>
                      </a:r>
                      <a:endParaRPr lang="en-US" altLang="ko-KR" sz="1200" b="1" kern="1200" spc="-150" dirty="0">
                        <a:ln>
                          <a:solidFill>
                            <a:srgbClr val="9BBB59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5926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-150" dirty="0" smtClean="0">
                          <a:ln>
                            <a:solidFill>
                              <a:srgbClr val="9BBB5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플랫폼 활용</a:t>
                      </a:r>
                      <a:endParaRPr lang="ko-KR" altLang="en-US" sz="1200" b="1" spc="-150" dirty="0">
                        <a:ln>
                          <a:solidFill>
                            <a:srgbClr val="9BBB59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200" b="1" spc="-15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5926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-150" dirty="0" err="1" smtClean="0">
                          <a:ln>
                            <a:solidFill>
                              <a:srgbClr val="9BBB5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자연어처리</a:t>
                      </a:r>
                      <a:r>
                        <a:rPr lang="en-US" altLang="ko-KR" sz="1200" b="1" spc="-150" dirty="0" smtClean="0">
                          <a:ln>
                            <a:solidFill>
                              <a:srgbClr val="9BBB5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1" spc="-150" dirty="0" err="1" smtClean="0">
                          <a:ln>
                            <a:solidFill>
                              <a:srgbClr val="9BBB5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머신러닝</a:t>
                      </a:r>
                      <a:endParaRPr lang="ko-KR" altLang="en-US" sz="1200" b="1" spc="-150" dirty="0">
                        <a:ln>
                          <a:solidFill>
                            <a:srgbClr val="9BBB59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200" b="1" spc="-15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cxnSp>
        <p:nvCxnSpPr>
          <p:cNvPr id="14" name="직선 연결선 13"/>
          <p:cNvCxnSpPr>
            <a:stCxn id="18" idx="3"/>
          </p:cNvCxnSpPr>
          <p:nvPr/>
        </p:nvCxnSpPr>
        <p:spPr>
          <a:xfrm>
            <a:off x="2354612" y="2641948"/>
            <a:ext cx="2790301" cy="32544"/>
          </a:xfrm>
          <a:prstGeom prst="line">
            <a:avLst/>
          </a:prstGeom>
          <a:ln>
            <a:solidFill>
              <a:srgbClr val="06245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393421" y="4211596"/>
            <a:ext cx="1603779" cy="1977082"/>
          </a:xfrm>
          <a:prstGeom prst="line">
            <a:avLst/>
          </a:prstGeom>
          <a:ln>
            <a:solidFill>
              <a:srgbClr val="06245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원형 17"/>
          <p:cNvSpPr/>
          <p:nvPr/>
        </p:nvSpPr>
        <p:spPr>
          <a:xfrm>
            <a:off x="1220612" y="2641948"/>
            <a:ext cx="2268000" cy="2232000"/>
          </a:xfrm>
          <a:prstGeom prst="pie">
            <a:avLst>
              <a:gd name="adj1" fmla="val 1466016"/>
              <a:gd name="adj2" fmla="val 16258986"/>
            </a:avLst>
          </a:prstGeom>
          <a:pattFill prst="ltUpDiag">
            <a:fgClr>
              <a:srgbClr val="062456"/>
            </a:fgClr>
            <a:bgClr>
              <a:schemeClr val="bg1"/>
            </a:bgClr>
          </a:pattFill>
          <a:ln>
            <a:noFill/>
          </a:ln>
          <a:effectLst>
            <a:softEdge rad="25400"/>
          </a:effectLst>
          <a:scene3d>
            <a:camera prst="orthographicFront"/>
            <a:lightRig rig="glow" dir="t"/>
          </a:scene3d>
          <a:sp3d prstMaterial="translucentPowd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699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타원 68"/>
          <p:cNvSpPr/>
          <p:nvPr/>
        </p:nvSpPr>
        <p:spPr>
          <a:xfrm>
            <a:off x="369634" y="1794532"/>
            <a:ext cx="4188422" cy="4188422"/>
          </a:xfrm>
          <a:prstGeom prst="ellipse">
            <a:avLst/>
          </a:prstGeom>
          <a:pattFill prst="wdUpDiag">
            <a:fgClr>
              <a:srgbClr val="A1E7FF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200" spc="-15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K-</a:t>
            </a:r>
            <a:r>
              <a:rPr lang="ko-KR" altLang="en-US" dirty="0"/>
              <a:t>디지털 트레이닝 과정의 </a:t>
            </a:r>
            <a:r>
              <a:rPr lang="ko-KR" altLang="en-US" dirty="0" err="1"/>
              <a:t>특화성</a:t>
            </a:r>
            <a:endParaRPr lang="ko-KR" alt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81386" y="784671"/>
            <a:ext cx="9739372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400" indent="-176400" latinLnBrk="0">
              <a:lnSpc>
                <a:spcPct val="130000"/>
              </a:lnSpc>
              <a:spcBef>
                <a:spcPts val="600"/>
              </a:spcBef>
              <a:buClr>
                <a:srgbClr val="228DE8"/>
              </a:buClr>
            </a:pPr>
            <a:r>
              <a:rPr lang="ko-KR" altLang="en-US" sz="1400" b="1" spc="-150" dirty="0" err="1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ㅣ학습효과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 극대화를 위한 학습방법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부터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latin typeface="+mn-ea"/>
              </a:rPr>
              <a:t> 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취업 경쟁력 향상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까지 차별화된 구성으로 핵심 실무인재로 거듭 날 수 있습니다</a:t>
            </a:r>
            <a:r>
              <a:rPr lang="en-US" altLang="ko-KR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400" b="1" spc="-150" dirty="0">
              <a:ln>
                <a:solidFill>
                  <a:srgbClr val="3B8DD1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14634" y="1618178"/>
            <a:ext cx="1964969" cy="2203838"/>
            <a:chOff x="576559" y="1432640"/>
            <a:chExt cx="1964969" cy="2203838"/>
          </a:xfrm>
        </p:grpSpPr>
        <p:sp>
          <p:nvSpPr>
            <p:cNvPr id="67" name="모서리가 둥근 직사각형 66"/>
            <p:cNvSpPr>
              <a:spLocks noChangeAspect="1"/>
            </p:cNvSpPr>
            <p:nvPr/>
          </p:nvSpPr>
          <p:spPr>
            <a:xfrm>
              <a:off x="580406" y="1432640"/>
              <a:ext cx="1961122" cy="2203838"/>
            </a:xfrm>
            <a:prstGeom prst="roundRect">
              <a:avLst>
                <a:gd name="adj" fmla="val 5010"/>
              </a:avLst>
            </a:prstGeom>
            <a:solidFill>
              <a:srgbClr val="0DCBFF"/>
            </a:solidFill>
            <a:ln w="254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6000" tIns="36000" rIns="36000" bIns="36000" numCol="1" spcCol="38100" rtlCol="0" anchor="ctr">
              <a:noAutofit/>
            </a:bodyPr>
            <a:lstStyle/>
            <a:p>
              <a:pPr algn="ctr" defTabSz="1828800" latinLnBrk="0" hangingPunct="0"/>
              <a:endParaRPr lang="en-US" altLang="ko-KR" sz="12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SamsungOneKorean 40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17013" y="1637657"/>
              <a:ext cx="14879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spc="-150" dirty="0" smtClean="0">
                  <a:solidFill>
                    <a:schemeClr val="bg1"/>
                  </a:solidFill>
                </a:rPr>
                <a:t>현업기반 프로젝트</a:t>
              </a:r>
              <a:endParaRPr lang="ko-KR" altLang="en-US" sz="1400" b="1" spc="-150" dirty="0">
                <a:solidFill>
                  <a:schemeClr val="bg1"/>
                </a:solidFill>
              </a:endParaRPr>
            </a:p>
          </p:txBody>
        </p:sp>
        <p:sp>
          <p:nvSpPr>
            <p:cNvPr id="73" name="양쪽 모서리가 둥근 사각형 72"/>
            <p:cNvSpPr/>
            <p:nvPr/>
          </p:nvSpPr>
          <p:spPr>
            <a:xfrm rot="10800000">
              <a:off x="624183" y="1995710"/>
              <a:ext cx="1873043" cy="1557889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양쪽 모서리가 둥근 사각형 6"/>
            <p:cNvSpPr/>
            <p:nvPr/>
          </p:nvSpPr>
          <p:spPr>
            <a:xfrm rot="10800000">
              <a:off x="624183" y="2029605"/>
              <a:ext cx="1873043" cy="1490097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76559" y="2796074"/>
              <a:ext cx="1896067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3663" indent="-93663" latinLnBrk="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solidFill>
                    <a:srgbClr val="002060"/>
                  </a:solidFill>
                  <a:latin typeface="+mn-ea"/>
                </a:rPr>
                <a:t>비대면 공동작업 </a:t>
              </a:r>
              <a:r>
                <a:rPr lang="en-US" altLang="ko-KR" sz="800" dirty="0" smtClean="0">
                  <a:solidFill>
                    <a:srgbClr val="002060"/>
                  </a:solidFill>
                  <a:latin typeface="+mn-ea"/>
                </a:rPr>
                <a:t>/ </a:t>
              </a:r>
              <a:r>
                <a:rPr lang="ko-KR" altLang="en-US" sz="800" dirty="0" err="1" smtClean="0">
                  <a:solidFill>
                    <a:srgbClr val="002060"/>
                  </a:solidFill>
                  <a:latin typeface="+mn-ea"/>
                </a:rPr>
                <a:t>페어프로그래밍으로</a:t>
              </a:r>
              <a:r>
                <a:rPr lang="ko-KR" altLang="en-US" sz="800" dirty="0" smtClean="0">
                  <a:solidFill>
                    <a:srgbClr val="002060"/>
                  </a:solidFill>
                  <a:latin typeface="+mn-ea"/>
                </a:rPr>
                <a:t> 협업능력 향상</a:t>
              </a:r>
              <a:endParaRPr lang="en-US" altLang="ko-KR" sz="800" dirty="0" smtClean="0">
                <a:solidFill>
                  <a:srgbClr val="002060"/>
                </a:solidFill>
                <a:latin typeface="+mn-ea"/>
              </a:endParaRPr>
            </a:p>
            <a:p>
              <a:pPr marL="93663" indent="-93663" latinLnBrk="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800" dirty="0" err="1" smtClean="0">
                  <a:solidFill>
                    <a:srgbClr val="002060"/>
                  </a:solidFill>
                  <a:latin typeface="+mn-ea"/>
                </a:rPr>
                <a:t>Git</a:t>
              </a:r>
              <a:r>
                <a:rPr lang="en-US" altLang="ko-KR" sz="800" dirty="0" smtClean="0">
                  <a:solidFill>
                    <a:srgbClr val="002060"/>
                  </a:solidFill>
                  <a:latin typeface="+mn-ea"/>
                </a:rPr>
                <a:t>, notion, slack </a:t>
              </a:r>
              <a:r>
                <a:rPr lang="ko-KR" altLang="en-US" sz="800" dirty="0" smtClean="0">
                  <a:solidFill>
                    <a:srgbClr val="002060"/>
                  </a:solidFill>
                  <a:latin typeface="+mn-ea"/>
                </a:rPr>
                <a:t>등 협업 툴 활용</a:t>
              </a:r>
              <a:endParaRPr lang="en-US" altLang="ko-KR" sz="800" dirty="0" smtClean="0">
                <a:solidFill>
                  <a:srgbClr val="002060"/>
                </a:solidFill>
                <a:latin typeface="+mn-ea"/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641619" y="2064298"/>
              <a:ext cx="1838170" cy="630896"/>
              <a:chOff x="7836221" y="2383240"/>
              <a:chExt cx="1950716" cy="553326"/>
            </a:xfrm>
          </p:grpSpPr>
          <p:grpSp>
            <p:nvGrpSpPr>
              <p:cNvPr id="80" name="그룹 79"/>
              <p:cNvGrpSpPr/>
              <p:nvPr/>
            </p:nvGrpSpPr>
            <p:grpSpPr>
              <a:xfrm>
                <a:off x="7929524" y="2383240"/>
                <a:ext cx="1803064" cy="553326"/>
                <a:chOff x="4756359" y="1474581"/>
                <a:chExt cx="4637698" cy="1419755"/>
              </a:xfrm>
            </p:grpSpPr>
            <p:pic>
              <p:nvPicPr>
                <p:cNvPr id="82" name="그림 81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98282" y="1474581"/>
                  <a:ext cx="4295775" cy="1114425"/>
                </a:xfrm>
                <a:prstGeom prst="rect">
                  <a:avLst/>
                </a:prstGeom>
              </p:spPr>
            </p:pic>
            <p:pic>
              <p:nvPicPr>
                <p:cNvPr id="83" name="그림 8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6359" y="1779912"/>
                  <a:ext cx="4295774" cy="1114424"/>
                </a:xfrm>
                <a:prstGeom prst="rect">
                  <a:avLst/>
                </a:prstGeom>
              </p:spPr>
            </p:pic>
          </p:grpSp>
          <p:sp>
            <p:nvSpPr>
              <p:cNvPr id="81" name="모서리가 둥근 직사각형 80"/>
              <p:cNvSpPr/>
              <p:nvPr/>
            </p:nvSpPr>
            <p:spPr>
              <a:xfrm>
                <a:off x="7836221" y="2499612"/>
                <a:ext cx="1950716" cy="324000"/>
              </a:xfrm>
              <a:prstGeom prst="roundRect">
                <a:avLst>
                  <a:gd name="adj" fmla="val 5000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lvl="0" algn="ctr"/>
                <a:r>
                  <a:rPr lang="ko-KR" altLang="en-US" sz="1000" b="1" spc="-150" dirty="0" smtClean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현업기반의 방법론</a:t>
                </a:r>
                <a:r>
                  <a:rPr lang="ko-KR" altLang="en-US" sz="1000" spc="-150" dirty="0" smtClean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을 적용한 </a:t>
                </a:r>
                <a:r>
                  <a:rPr lang="en-US" altLang="ko-KR" sz="1000" spc="-150" dirty="0" smtClean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/>
                </a:r>
                <a:br>
                  <a:rPr lang="en-US" altLang="ko-KR" sz="1000" spc="-150" dirty="0" smtClean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</a:br>
                <a:r>
                  <a:rPr lang="ko-KR" altLang="en-US" sz="1000" spc="-150" dirty="0" smtClean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프로젝트 경험</a:t>
                </a:r>
                <a:endParaRPr lang="ko-KR" altLang="en-US" sz="1000" b="1" spc="-15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2535744" y="1618178"/>
            <a:ext cx="1961122" cy="2203838"/>
            <a:chOff x="2669988" y="1432640"/>
            <a:chExt cx="1961122" cy="2203838"/>
          </a:xfrm>
        </p:grpSpPr>
        <p:sp>
          <p:nvSpPr>
            <p:cNvPr id="68" name="모서리가 둥근 직사각형 67"/>
            <p:cNvSpPr>
              <a:spLocks noChangeAspect="1"/>
            </p:cNvSpPr>
            <p:nvPr/>
          </p:nvSpPr>
          <p:spPr>
            <a:xfrm>
              <a:off x="2669988" y="1432640"/>
              <a:ext cx="1961122" cy="2203838"/>
            </a:xfrm>
            <a:prstGeom prst="roundRect">
              <a:avLst>
                <a:gd name="adj" fmla="val 5496"/>
              </a:avLst>
            </a:prstGeom>
            <a:solidFill>
              <a:srgbClr val="00B3E3"/>
            </a:solidFill>
            <a:ln w="254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6000" tIns="36000" rIns="36000" bIns="36000" numCol="1" spcCol="38100" rtlCol="0" anchor="ctr">
              <a:noAutofit/>
            </a:bodyPr>
            <a:lstStyle/>
            <a:p>
              <a:pPr algn="ctr" defTabSz="1828800" latinLnBrk="0" hangingPunct="0"/>
              <a:endParaRPr lang="en-US" altLang="ko-KR" sz="12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SamsungOneKorean 40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919530" y="1637492"/>
              <a:ext cx="13933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spc="-150" dirty="0" smtClean="0">
                  <a:solidFill>
                    <a:schemeClr val="bg1"/>
                  </a:solidFill>
                  <a:latin typeface="+mn-ea"/>
                </a:rPr>
                <a:t>비대면 특화 교육</a:t>
              </a:r>
              <a:endParaRPr lang="ko-KR" altLang="en-US" sz="1400" b="1" spc="-1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85" name="양쪽 모서리가 둥근 사각형 84"/>
            <p:cNvSpPr/>
            <p:nvPr/>
          </p:nvSpPr>
          <p:spPr>
            <a:xfrm rot="10800000">
              <a:off x="2714028" y="1995710"/>
              <a:ext cx="1873043" cy="1557889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양쪽 모서리가 둥근 사각형 85"/>
            <p:cNvSpPr/>
            <p:nvPr/>
          </p:nvSpPr>
          <p:spPr>
            <a:xfrm rot="10800000">
              <a:off x="2714028" y="2029605"/>
              <a:ext cx="1873043" cy="1490097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702516" y="2796074"/>
              <a:ext cx="1896067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3663" indent="-93663" latinLnBrk="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solidFill>
                    <a:srgbClr val="002060"/>
                  </a:solidFill>
                  <a:latin typeface="+mn-ea"/>
                </a:rPr>
                <a:t>비대면 수업 환경에서 발생하는 환경 격차의 최소화</a:t>
              </a:r>
              <a:endParaRPr lang="en-US" altLang="ko-KR" sz="800" dirty="0" smtClean="0">
                <a:solidFill>
                  <a:srgbClr val="002060"/>
                </a:solidFill>
                <a:latin typeface="+mn-ea"/>
              </a:endParaRPr>
            </a:p>
            <a:p>
              <a:pPr marL="93663" indent="-93663" latinLnBrk="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800" dirty="0" err="1">
                  <a:solidFill>
                    <a:srgbClr val="002060"/>
                  </a:solidFill>
                  <a:latin typeface="+mn-ea"/>
                </a:rPr>
                <a:t>클라우드</a:t>
              </a:r>
              <a:r>
                <a:rPr lang="ko-KR" altLang="en-US" sz="800" dirty="0">
                  <a:solidFill>
                    <a:srgbClr val="002060"/>
                  </a:solidFill>
                  <a:latin typeface="+mn-ea"/>
                </a:rPr>
                <a:t> 기반의 </a:t>
              </a:r>
              <a:r>
                <a:rPr lang="ko-KR" altLang="en-US" sz="800" dirty="0" smtClean="0">
                  <a:solidFill>
                    <a:srgbClr val="002060"/>
                  </a:solidFill>
                  <a:latin typeface="+mn-ea"/>
                </a:rPr>
                <a:t>플랫폼 </a:t>
              </a:r>
              <a:r>
                <a:rPr lang="ko-KR" altLang="en-US" sz="800" dirty="0">
                  <a:solidFill>
                    <a:srgbClr val="002060"/>
                  </a:solidFill>
                  <a:latin typeface="+mn-ea"/>
                </a:rPr>
                <a:t>장비와 </a:t>
              </a:r>
              <a:r>
                <a:rPr lang="ko-KR" altLang="en-US" sz="800" dirty="0" smtClean="0">
                  <a:solidFill>
                    <a:srgbClr val="002060"/>
                  </a:solidFill>
                  <a:latin typeface="+mn-ea"/>
                </a:rPr>
                <a:t>별도</a:t>
              </a:r>
              <a:r>
                <a:rPr lang="ko-KR" altLang="en-US" sz="800" dirty="0">
                  <a:solidFill>
                    <a:srgbClr val="002060"/>
                  </a:solidFill>
                  <a:latin typeface="+mn-ea"/>
                </a:rPr>
                <a:t>의</a:t>
              </a:r>
              <a:r>
                <a:rPr lang="ko-KR" altLang="en-US" sz="800" dirty="0" smtClean="0">
                  <a:solidFill>
                    <a:srgbClr val="002060"/>
                  </a:solidFill>
                  <a:latin typeface="+mn-ea"/>
                </a:rPr>
                <a:t> 고성능 </a:t>
              </a:r>
              <a:r>
                <a:rPr lang="en-US" altLang="ko-KR" sz="800" dirty="0" smtClean="0">
                  <a:solidFill>
                    <a:srgbClr val="002060"/>
                  </a:solidFill>
                  <a:latin typeface="+mn-ea"/>
                </a:rPr>
                <a:t>GPU</a:t>
              </a:r>
              <a:r>
                <a:rPr lang="ko-KR" altLang="en-US" sz="800" dirty="0" smtClean="0">
                  <a:solidFill>
                    <a:srgbClr val="002060"/>
                  </a:solidFill>
                  <a:latin typeface="+mn-ea"/>
                </a:rPr>
                <a:t>서버를 제공함</a:t>
              </a:r>
              <a:endParaRPr lang="en-US" altLang="ko-KR" sz="800" dirty="0">
                <a:solidFill>
                  <a:srgbClr val="002060"/>
                </a:solidFill>
                <a:latin typeface="+mn-ea"/>
              </a:endParaRPr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2731464" y="2064298"/>
              <a:ext cx="1838170" cy="630895"/>
              <a:chOff x="7836221" y="2383240"/>
              <a:chExt cx="1950716" cy="553325"/>
            </a:xfrm>
          </p:grpSpPr>
          <p:grpSp>
            <p:nvGrpSpPr>
              <p:cNvPr id="89" name="그룹 88"/>
              <p:cNvGrpSpPr/>
              <p:nvPr/>
            </p:nvGrpSpPr>
            <p:grpSpPr>
              <a:xfrm>
                <a:off x="7929524" y="2383240"/>
                <a:ext cx="1803064" cy="553325"/>
                <a:chOff x="4756359" y="1474581"/>
                <a:chExt cx="4637698" cy="1419753"/>
              </a:xfrm>
            </p:grpSpPr>
            <p:pic>
              <p:nvPicPr>
                <p:cNvPr id="91" name="그림 90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98282" y="1474581"/>
                  <a:ext cx="4295775" cy="1114425"/>
                </a:xfrm>
                <a:prstGeom prst="rect">
                  <a:avLst/>
                </a:prstGeom>
              </p:spPr>
            </p:pic>
            <p:pic>
              <p:nvPicPr>
                <p:cNvPr id="92" name="그림 91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6359" y="1779910"/>
                  <a:ext cx="4295774" cy="1114424"/>
                </a:xfrm>
                <a:prstGeom prst="rect">
                  <a:avLst/>
                </a:prstGeom>
              </p:spPr>
            </p:pic>
          </p:grpSp>
          <p:sp>
            <p:nvSpPr>
              <p:cNvPr id="90" name="모서리가 둥근 직사각형 89"/>
              <p:cNvSpPr/>
              <p:nvPr/>
            </p:nvSpPr>
            <p:spPr>
              <a:xfrm>
                <a:off x="7836221" y="2499612"/>
                <a:ext cx="1950716" cy="324000"/>
              </a:xfrm>
              <a:prstGeom prst="roundRect">
                <a:avLst>
                  <a:gd name="adj" fmla="val 5000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lvl="0" algn="ctr"/>
                <a:r>
                  <a:rPr lang="ko-KR" altLang="en-US" sz="1000" b="1" spc="-150" dirty="0" smtClean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비대면 교육이 최적화된</a:t>
                </a:r>
                <a:r>
                  <a:rPr lang="en-US" altLang="ko-KR" sz="1000" spc="-150" dirty="0" smtClean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/>
                </a:r>
                <a:br>
                  <a:rPr lang="en-US" altLang="ko-KR" sz="1000" spc="-150" dirty="0" smtClean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</a:br>
                <a:r>
                  <a:rPr lang="ko-KR" altLang="en-US" sz="1000" spc="-150" dirty="0" smtClean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과정 설계</a:t>
                </a:r>
                <a:endParaRPr lang="ko-KR" altLang="en-US" sz="1000" spc="-15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95" name="그룹 94"/>
          <p:cNvGrpSpPr/>
          <p:nvPr/>
        </p:nvGrpSpPr>
        <p:grpSpPr>
          <a:xfrm>
            <a:off x="414634" y="4007728"/>
            <a:ext cx="1961122" cy="2203838"/>
            <a:chOff x="2669988" y="1432640"/>
            <a:chExt cx="1961122" cy="2203838"/>
          </a:xfrm>
        </p:grpSpPr>
        <p:sp>
          <p:nvSpPr>
            <p:cNvPr id="96" name="모서리가 둥근 직사각형 95"/>
            <p:cNvSpPr>
              <a:spLocks noChangeAspect="1"/>
            </p:cNvSpPr>
            <p:nvPr/>
          </p:nvSpPr>
          <p:spPr>
            <a:xfrm>
              <a:off x="2669988" y="1432640"/>
              <a:ext cx="1961122" cy="2203838"/>
            </a:xfrm>
            <a:prstGeom prst="roundRect">
              <a:avLst>
                <a:gd name="adj" fmla="val 5496"/>
              </a:avLst>
            </a:prstGeom>
            <a:solidFill>
              <a:srgbClr val="00B3E3"/>
            </a:solidFill>
            <a:ln w="254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6000" tIns="36000" rIns="36000" bIns="36000" numCol="1" spcCol="38100" rtlCol="0" anchor="ctr">
              <a:noAutofit/>
            </a:bodyPr>
            <a:lstStyle/>
            <a:p>
              <a:pPr algn="ctr" defTabSz="1828800" latinLnBrk="0" hangingPunct="0"/>
              <a:endParaRPr lang="en-US" altLang="ko-KR" sz="12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SamsungOneKorean 40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986747" y="1637657"/>
              <a:ext cx="13276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spc="-150" dirty="0" smtClean="0">
                  <a:solidFill>
                    <a:schemeClr val="bg1"/>
                  </a:solidFill>
                </a:rPr>
                <a:t>수준별 맞춤과제</a:t>
              </a:r>
              <a:endParaRPr lang="ko-KR" altLang="en-US" sz="1400" b="1" spc="-150" dirty="0">
                <a:solidFill>
                  <a:schemeClr val="bg1"/>
                </a:solidFill>
              </a:endParaRPr>
            </a:p>
          </p:txBody>
        </p:sp>
        <p:sp>
          <p:nvSpPr>
            <p:cNvPr id="98" name="양쪽 모서리가 둥근 사각형 97"/>
            <p:cNvSpPr/>
            <p:nvPr/>
          </p:nvSpPr>
          <p:spPr>
            <a:xfrm rot="10800000">
              <a:off x="2714028" y="1995710"/>
              <a:ext cx="1873043" cy="1557889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양쪽 모서리가 둥근 사각형 98"/>
            <p:cNvSpPr/>
            <p:nvPr/>
          </p:nvSpPr>
          <p:spPr>
            <a:xfrm rot="10800000">
              <a:off x="2714028" y="2029605"/>
              <a:ext cx="1873043" cy="1490097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2702516" y="2796074"/>
              <a:ext cx="1896067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3663" indent="-93663" latinLnBrk="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solidFill>
                    <a:srgbClr val="002060"/>
                  </a:solidFill>
                  <a:latin typeface="+mn-ea"/>
                </a:rPr>
                <a:t>수준에 따른 단계별 과제 제공하여 성취감 고취</a:t>
              </a:r>
              <a:endParaRPr lang="en-US" altLang="ko-KR" sz="800" dirty="0" smtClean="0">
                <a:solidFill>
                  <a:srgbClr val="002060"/>
                </a:solidFill>
                <a:latin typeface="+mn-ea"/>
              </a:endParaRPr>
            </a:p>
            <a:p>
              <a:pPr marL="93663" indent="-93663" latinLnBrk="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solidFill>
                    <a:srgbClr val="002060"/>
                  </a:solidFill>
                  <a:latin typeface="+mn-ea"/>
                </a:rPr>
                <a:t>다음 단계 과제에 대한 동기 부여와 심화 과제에 대한 도전의식 부여 </a:t>
              </a:r>
              <a:endParaRPr lang="en-US" altLang="ko-KR" sz="800" dirty="0" smtClean="0">
                <a:solidFill>
                  <a:srgbClr val="002060"/>
                </a:solidFill>
                <a:latin typeface="+mn-ea"/>
              </a:endParaRPr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2731464" y="2064298"/>
              <a:ext cx="1838170" cy="630895"/>
              <a:chOff x="7836221" y="2383240"/>
              <a:chExt cx="1950716" cy="553325"/>
            </a:xfrm>
          </p:grpSpPr>
          <p:grpSp>
            <p:nvGrpSpPr>
              <p:cNvPr id="102" name="그룹 101"/>
              <p:cNvGrpSpPr/>
              <p:nvPr/>
            </p:nvGrpSpPr>
            <p:grpSpPr>
              <a:xfrm>
                <a:off x="7929524" y="2383240"/>
                <a:ext cx="1803064" cy="553325"/>
                <a:chOff x="4756359" y="1474581"/>
                <a:chExt cx="4637698" cy="1419753"/>
              </a:xfrm>
            </p:grpSpPr>
            <p:pic>
              <p:nvPicPr>
                <p:cNvPr id="104" name="그림 103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98282" y="1474581"/>
                  <a:ext cx="4295775" cy="1114425"/>
                </a:xfrm>
                <a:prstGeom prst="rect">
                  <a:avLst/>
                </a:prstGeom>
              </p:spPr>
            </p:pic>
            <p:pic>
              <p:nvPicPr>
                <p:cNvPr id="150" name="그림 149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6359" y="1779910"/>
                  <a:ext cx="4295774" cy="1114424"/>
                </a:xfrm>
                <a:prstGeom prst="rect">
                  <a:avLst/>
                </a:prstGeom>
              </p:spPr>
            </p:pic>
          </p:grpSp>
          <p:sp>
            <p:nvSpPr>
              <p:cNvPr id="103" name="모서리가 둥근 직사각형 102"/>
              <p:cNvSpPr/>
              <p:nvPr/>
            </p:nvSpPr>
            <p:spPr>
              <a:xfrm>
                <a:off x="7836221" y="2499612"/>
                <a:ext cx="1950716" cy="324000"/>
              </a:xfrm>
              <a:prstGeom prst="roundRect">
                <a:avLst>
                  <a:gd name="adj" fmla="val 5000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lvl="0" algn="ctr"/>
                <a:r>
                  <a:rPr lang="ko-KR" altLang="en-US" sz="1000" b="1" spc="-150" dirty="0" smtClean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개인별 </a:t>
                </a:r>
                <a:r>
                  <a:rPr lang="en-US" altLang="ko-KR" sz="1000" b="1" spc="-150" dirty="0" smtClean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/ </a:t>
                </a:r>
                <a:r>
                  <a:rPr lang="ko-KR" altLang="en-US" sz="1000" b="1" spc="-150" dirty="0" smtClean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수준별 </a:t>
                </a:r>
                <a:r>
                  <a:rPr lang="ko-KR" altLang="en-US" sz="1000" spc="-150" dirty="0" smtClean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실습과제 제공</a:t>
                </a:r>
                <a:endParaRPr lang="ko-KR" altLang="en-US" sz="1000" spc="-15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52" name="그룹 151"/>
          <p:cNvGrpSpPr/>
          <p:nvPr/>
        </p:nvGrpSpPr>
        <p:grpSpPr>
          <a:xfrm>
            <a:off x="2531897" y="4007728"/>
            <a:ext cx="1964969" cy="2203838"/>
            <a:chOff x="576559" y="1432640"/>
            <a:chExt cx="1964969" cy="2203838"/>
          </a:xfrm>
        </p:grpSpPr>
        <p:sp>
          <p:nvSpPr>
            <p:cNvPr id="153" name="모서리가 둥근 직사각형 152"/>
            <p:cNvSpPr>
              <a:spLocks noChangeAspect="1"/>
            </p:cNvSpPr>
            <p:nvPr/>
          </p:nvSpPr>
          <p:spPr>
            <a:xfrm>
              <a:off x="580406" y="1432640"/>
              <a:ext cx="1961122" cy="2203838"/>
            </a:xfrm>
            <a:prstGeom prst="roundRect">
              <a:avLst>
                <a:gd name="adj" fmla="val 5010"/>
              </a:avLst>
            </a:prstGeom>
            <a:solidFill>
              <a:srgbClr val="0DCBFF"/>
            </a:solidFill>
            <a:ln w="254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6000" tIns="36000" rIns="36000" bIns="36000" numCol="1" spcCol="38100" rtlCol="0" anchor="ctr">
              <a:noAutofit/>
            </a:bodyPr>
            <a:lstStyle/>
            <a:p>
              <a:pPr algn="ctr" defTabSz="1828800" latinLnBrk="0" hangingPunct="0"/>
              <a:endParaRPr lang="en-US" altLang="ko-KR" sz="120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SamsungOneKorean 40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886746" y="1637657"/>
              <a:ext cx="1348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spc="-150" dirty="0" smtClean="0">
                  <a:solidFill>
                    <a:schemeClr val="bg1"/>
                  </a:solidFill>
                </a:rPr>
                <a:t>취업 경쟁력 강화</a:t>
              </a:r>
              <a:endParaRPr lang="ko-KR" altLang="en-US" sz="1400" b="1" spc="-150" dirty="0">
                <a:solidFill>
                  <a:schemeClr val="bg1"/>
                </a:solidFill>
              </a:endParaRPr>
            </a:p>
          </p:txBody>
        </p:sp>
        <p:sp>
          <p:nvSpPr>
            <p:cNvPr id="155" name="양쪽 모서리가 둥근 사각형 154"/>
            <p:cNvSpPr/>
            <p:nvPr/>
          </p:nvSpPr>
          <p:spPr>
            <a:xfrm rot="10800000">
              <a:off x="624183" y="1995710"/>
              <a:ext cx="1873043" cy="1557889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양쪽 모서리가 둥근 사각형 155"/>
            <p:cNvSpPr/>
            <p:nvPr/>
          </p:nvSpPr>
          <p:spPr>
            <a:xfrm rot="10800000">
              <a:off x="624183" y="2029605"/>
              <a:ext cx="1873043" cy="1490097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576559" y="2796074"/>
              <a:ext cx="1852017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3663" indent="-93663" latinLnBrk="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800" dirty="0" err="1">
                  <a:solidFill>
                    <a:srgbClr val="002060"/>
                  </a:solidFill>
                  <a:latin typeface="+mn-ea"/>
                </a:rPr>
                <a:t>취업경쟁력</a:t>
              </a:r>
              <a:r>
                <a:rPr lang="ko-KR" altLang="en-US" sz="800" dirty="0">
                  <a:solidFill>
                    <a:srgbClr val="002060"/>
                  </a:solidFill>
                  <a:latin typeface="+mn-ea"/>
                </a:rPr>
                <a:t> 향상을 위한 </a:t>
              </a:r>
              <a:r>
                <a:rPr lang="ko-KR" altLang="en-US" sz="800" dirty="0" err="1">
                  <a:solidFill>
                    <a:srgbClr val="002060"/>
                  </a:solidFill>
                  <a:latin typeface="+mn-ea"/>
                </a:rPr>
                <a:t>취업특강</a:t>
              </a:r>
              <a:endParaRPr lang="en-US" altLang="ko-KR" sz="800" dirty="0">
                <a:solidFill>
                  <a:srgbClr val="002060"/>
                </a:solidFill>
                <a:latin typeface="+mn-ea"/>
              </a:endParaRPr>
            </a:p>
            <a:p>
              <a:pPr marL="93663" indent="-93663" latinLnBrk="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solidFill>
                    <a:srgbClr val="002060"/>
                  </a:solidFill>
                  <a:latin typeface="+mn-ea"/>
                </a:rPr>
                <a:t>포트폴리오</a:t>
              </a:r>
              <a:r>
                <a:rPr lang="en-US" altLang="ko-KR" sz="800" dirty="0">
                  <a:solidFill>
                    <a:srgbClr val="002060"/>
                  </a:solidFill>
                  <a:latin typeface="+mn-ea"/>
                </a:rPr>
                <a:t>/</a:t>
              </a:r>
              <a:r>
                <a:rPr lang="ko-KR" altLang="en-US" sz="800" dirty="0" err="1" smtClean="0">
                  <a:solidFill>
                    <a:srgbClr val="002060"/>
                  </a:solidFill>
                  <a:latin typeface="+mn-ea"/>
                </a:rPr>
                <a:t>프로젝트피드백</a:t>
              </a:r>
              <a:r>
                <a:rPr lang="ko-KR" altLang="en-US" sz="800" dirty="0" smtClean="0">
                  <a:solidFill>
                    <a:srgbClr val="002060"/>
                  </a:solidFill>
                  <a:latin typeface="+mn-ea"/>
                </a:rPr>
                <a:t> </a:t>
              </a:r>
              <a:r>
                <a:rPr lang="ko-KR" altLang="en-US" sz="800" dirty="0">
                  <a:solidFill>
                    <a:srgbClr val="002060"/>
                  </a:solidFill>
                  <a:latin typeface="+mn-ea"/>
                </a:rPr>
                <a:t>등 현업 전문가 </a:t>
              </a:r>
              <a:r>
                <a:rPr lang="ko-KR" altLang="en-US" sz="800" dirty="0" err="1">
                  <a:solidFill>
                    <a:srgbClr val="002060"/>
                  </a:solidFill>
                  <a:latin typeface="+mn-ea"/>
                </a:rPr>
                <a:t>멘토링</a:t>
              </a:r>
              <a:endParaRPr lang="en-US" altLang="ko-KR" sz="800" dirty="0">
                <a:solidFill>
                  <a:srgbClr val="002060"/>
                </a:solidFill>
                <a:latin typeface="+mn-ea"/>
              </a:endParaRPr>
            </a:p>
          </p:txBody>
        </p:sp>
        <p:grpSp>
          <p:nvGrpSpPr>
            <p:cNvPr id="158" name="그룹 157"/>
            <p:cNvGrpSpPr/>
            <p:nvPr/>
          </p:nvGrpSpPr>
          <p:grpSpPr>
            <a:xfrm>
              <a:off x="641619" y="2064298"/>
              <a:ext cx="1838170" cy="630895"/>
              <a:chOff x="7836221" y="2383240"/>
              <a:chExt cx="1950716" cy="553325"/>
            </a:xfrm>
          </p:grpSpPr>
          <p:grpSp>
            <p:nvGrpSpPr>
              <p:cNvPr id="159" name="그룹 158"/>
              <p:cNvGrpSpPr/>
              <p:nvPr/>
            </p:nvGrpSpPr>
            <p:grpSpPr>
              <a:xfrm>
                <a:off x="7929524" y="2383240"/>
                <a:ext cx="1803064" cy="553325"/>
                <a:chOff x="4756359" y="1474581"/>
                <a:chExt cx="4637698" cy="1419753"/>
              </a:xfrm>
            </p:grpSpPr>
            <p:pic>
              <p:nvPicPr>
                <p:cNvPr id="161" name="그림 160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98282" y="1474581"/>
                  <a:ext cx="4295775" cy="1114425"/>
                </a:xfrm>
                <a:prstGeom prst="rect">
                  <a:avLst/>
                </a:prstGeom>
              </p:spPr>
            </p:pic>
            <p:pic>
              <p:nvPicPr>
                <p:cNvPr id="162" name="그림 161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6359" y="1779910"/>
                  <a:ext cx="4295774" cy="1114424"/>
                </a:xfrm>
                <a:prstGeom prst="rect">
                  <a:avLst/>
                </a:prstGeom>
              </p:spPr>
            </p:pic>
          </p:grpSp>
          <p:sp>
            <p:nvSpPr>
              <p:cNvPr id="160" name="모서리가 둥근 직사각형 159"/>
              <p:cNvSpPr/>
              <p:nvPr/>
            </p:nvSpPr>
            <p:spPr>
              <a:xfrm>
                <a:off x="7836221" y="2499612"/>
                <a:ext cx="1950716" cy="324000"/>
              </a:xfrm>
              <a:prstGeom prst="roundRect">
                <a:avLst>
                  <a:gd name="adj" fmla="val 5000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lvl="0" algn="ctr"/>
                <a:r>
                  <a:rPr lang="ko-KR" altLang="en-US" sz="1000" b="1" spc="-150" dirty="0" smtClean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취업 경쟁력 향상</a:t>
                </a:r>
                <a:r>
                  <a:rPr lang="ko-KR" altLang="en-US" sz="1000" spc="-150" dirty="0" smtClean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을 위한 </a:t>
                </a:r>
                <a:r>
                  <a:rPr lang="en-US" altLang="ko-KR" sz="1000" spc="-150" dirty="0" smtClean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/>
                </a:r>
                <a:br>
                  <a:rPr lang="en-US" altLang="ko-KR" sz="1000" spc="-150" dirty="0" smtClean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</a:br>
                <a:r>
                  <a:rPr lang="ko-KR" altLang="en-US" sz="1000" spc="-150" dirty="0" smtClean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차별화된 커리큘럼</a:t>
                </a:r>
                <a:endParaRPr lang="ko-KR" altLang="en-US" sz="1000" spc="-15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</p:grpSp>
      </p:grpSp>
      <p:sp>
        <p:nvSpPr>
          <p:cNvPr id="64" name="모서리가 둥근 직사각형 63"/>
          <p:cNvSpPr/>
          <p:nvPr/>
        </p:nvSpPr>
        <p:spPr>
          <a:xfrm>
            <a:off x="5147732" y="1618178"/>
            <a:ext cx="4409017" cy="4666598"/>
          </a:xfrm>
          <a:prstGeom prst="roundRect">
            <a:avLst>
              <a:gd name="adj" fmla="val 777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200" spc="-15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5255741" y="2487828"/>
            <a:ext cx="4185844" cy="36740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kern="0" spc="-5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gradFill flip="none" rotWithShape="1"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13500000" scaled="1"/>
                <a:tileRect/>
              </a:gradFill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264706" y="3460554"/>
            <a:ext cx="4176000" cy="15121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kern="0" spc="-5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gradFill flip="none" rotWithShape="1"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13500000" scaled="1"/>
                <a:tileRect/>
              </a:gra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493223" y="1723989"/>
            <a:ext cx="3948362" cy="615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본 과정에서는 비대면 수업 </a:t>
            </a:r>
            <a:r>
              <a:rPr lang="ko-KR" altLang="en-US" sz="800" b="1" dirty="0" smtClean="0">
                <a:solidFill>
                  <a:schemeClr val="tx1"/>
                </a:solidFill>
                <a:latin typeface="+mn-ea"/>
              </a:rPr>
              <a:t>환경에서</a:t>
            </a:r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b="1" dirty="0" smtClean="0">
                <a:solidFill>
                  <a:schemeClr val="tx1"/>
                </a:solidFill>
                <a:latin typeface="+mn-ea"/>
              </a:rPr>
              <a:t>훈련생 개개인의 작업 환경에 </a:t>
            </a:r>
            <a:r>
              <a:rPr lang="ko-KR" altLang="en-US" sz="800" b="1" dirty="0" err="1" smtClean="0">
                <a:solidFill>
                  <a:schemeClr val="tx1"/>
                </a:solidFill>
                <a:latin typeface="+mn-ea"/>
              </a:rPr>
              <a:t>구애받지</a:t>
            </a:r>
            <a:r>
              <a:rPr lang="ko-KR" altLang="en-US" sz="800" b="1" dirty="0" smtClean="0">
                <a:solidFill>
                  <a:schemeClr val="tx1"/>
                </a:solidFill>
                <a:latin typeface="+mn-ea"/>
              </a:rPr>
              <a:t> 않고 </a:t>
            </a:r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커리큘럼에 편성된 </a:t>
            </a:r>
            <a:r>
              <a:rPr lang="ko-KR" altLang="en-US" sz="800" b="1" dirty="0" err="1">
                <a:solidFill>
                  <a:schemeClr val="tx1"/>
                </a:solidFill>
                <a:latin typeface="+mn-ea"/>
              </a:rPr>
              <a:t>기술교육과</a:t>
            </a:r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 프로젝트가 </a:t>
            </a:r>
            <a:r>
              <a:rPr lang="ko-KR" altLang="en-US" sz="800" b="1" dirty="0" smtClean="0">
                <a:solidFill>
                  <a:schemeClr val="tx1"/>
                </a:solidFill>
                <a:latin typeface="+mn-ea"/>
              </a:rPr>
              <a:t>원활하게 </a:t>
            </a:r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진행할 수 </a:t>
            </a:r>
            <a:r>
              <a:rPr lang="ko-KR" altLang="en-US" sz="800" b="1" dirty="0" smtClean="0">
                <a:solidFill>
                  <a:schemeClr val="tx1"/>
                </a:solidFill>
                <a:latin typeface="+mn-ea"/>
              </a:rPr>
              <a:t>있도록 </a:t>
            </a:r>
            <a:r>
              <a:rPr lang="ko-KR" altLang="en-US" sz="800" b="1" dirty="0" err="1" smtClean="0">
                <a:solidFill>
                  <a:schemeClr val="tx1"/>
                </a:solidFill>
                <a:latin typeface="+mn-ea"/>
              </a:rPr>
              <a:t>클라우드</a:t>
            </a:r>
            <a:r>
              <a:rPr lang="ko-KR" altLang="en-US" sz="800" b="1" dirty="0" smtClean="0">
                <a:solidFill>
                  <a:schemeClr val="tx1"/>
                </a:solidFill>
                <a:latin typeface="+mn-ea"/>
              </a:rPr>
              <a:t> 기반의 </a:t>
            </a:r>
            <a:r>
              <a:rPr lang="ko-KR" altLang="en-US" sz="800" b="1" dirty="0" err="1" smtClean="0">
                <a:solidFill>
                  <a:schemeClr val="tx1"/>
                </a:solidFill>
                <a:latin typeface="+mn-ea"/>
              </a:rPr>
              <a:t>훈련장비들을</a:t>
            </a:r>
            <a:r>
              <a:rPr lang="ko-KR" altLang="en-US" sz="800" b="1" dirty="0" smtClean="0">
                <a:solidFill>
                  <a:schemeClr val="tx1"/>
                </a:solidFill>
                <a:latin typeface="+mn-ea"/>
              </a:rPr>
              <a:t> 활용하여 진행할 수 있도록 편성하였습니다</a:t>
            </a:r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737624" y="2463114"/>
            <a:ext cx="3229232" cy="36000"/>
          </a:xfrm>
          <a:prstGeom prst="rect">
            <a:avLst/>
          </a:prstGeom>
          <a:solidFill>
            <a:srgbClr val="0624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6844360" y="2228829"/>
            <a:ext cx="1008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편성장비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예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76" name="자유형 75"/>
          <p:cNvSpPr/>
          <p:nvPr/>
        </p:nvSpPr>
        <p:spPr>
          <a:xfrm>
            <a:off x="6585782" y="2538781"/>
            <a:ext cx="36804" cy="3600000"/>
          </a:xfrm>
          <a:custGeom>
            <a:avLst/>
            <a:gdLst>
              <a:gd name="connsiteX0" fmla="*/ 0 w 0"/>
              <a:gd name="connsiteY0" fmla="*/ 0 h 4822166"/>
              <a:gd name="connsiteX1" fmla="*/ 0 w 0"/>
              <a:gd name="connsiteY1" fmla="*/ 4822166 h 4822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822166">
                <a:moveTo>
                  <a:pt x="0" y="0"/>
                </a:moveTo>
                <a:lnTo>
                  <a:pt x="0" y="4822166"/>
                </a:lnTo>
              </a:path>
            </a:pathLst>
          </a:custGeom>
          <a:ln w="63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자유형 76"/>
          <p:cNvSpPr/>
          <p:nvPr/>
        </p:nvSpPr>
        <p:spPr>
          <a:xfrm>
            <a:off x="8034206" y="2538781"/>
            <a:ext cx="36804" cy="3600000"/>
          </a:xfrm>
          <a:custGeom>
            <a:avLst/>
            <a:gdLst>
              <a:gd name="connsiteX0" fmla="*/ 0 w 0"/>
              <a:gd name="connsiteY0" fmla="*/ 0 h 4822166"/>
              <a:gd name="connsiteX1" fmla="*/ 0 w 0"/>
              <a:gd name="connsiteY1" fmla="*/ 4822166 h 4822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822166">
                <a:moveTo>
                  <a:pt x="0" y="0"/>
                </a:moveTo>
                <a:lnTo>
                  <a:pt x="0" y="4822166"/>
                </a:lnTo>
              </a:path>
            </a:pathLst>
          </a:custGeom>
          <a:ln w="63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자유형 92"/>
          <p:cNvSpPr/>
          <p:nvPr/>
        </p:nvSpPr>
        <p:spPr>
          <a:xfrm flipV="1">
            <a:off x="5255741" y="4940842"/>
            <a:ext cx="4185844" cy="45719"/>
          </a:xfrm>
          <a:custGeom>
            <a:avLst/>
            <a:gdLst>
              <a:gd name="connsiteX0" fmla="*/ 0 w 9927771"/>
              <a:gd name="connsiteY0" fmla="*/ 0 h 0"/>
              <a:gd name="connsiteX1" fmla="*/ 9927771 w 99277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27771">
                <a:moveTo>
                  <a:pt x="0" y="0"/>
                </a:moveTo>
                <a:lnTo>
                  <a:pt x="9927771" y="0"/>
                </a:lnTo>
              </a:path>
            </a:pathLst>
          </a:cu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5255741" y="2683584"/>
            <a:ext cx="1330041" cy="651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200"/>
              </a:spcBef>
              <a:defRPr/>
            </a:pPr>
            <a:r>
              <a:rPr lang="ko-KR" altLang="en-US" sz="11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10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“</a:t>
            </a:r>
            <a:r>
              <a:rPr lang="ko-KR" altLang="en-US" sz="1100" b="1" spc="-15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클라우드</a:t>
            </a:r>
            <a:r>
              <a:rPr lang="ko-KR" altLang="en-US" sz="110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기반</a:t>
            </a:r>
            <a:endParaRPr lang="en-US" altLang="ko-KR" sz="1100" b="1" spc="-15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lvl="0" algn="ctr">
              <a:spcBef>
                <a:spcPts val="200"/>
              </a:spcBef>
              <a:defRPr/>
            </a:pPr>
            <a:r>
              <a:rPr lang="ko-KR" altLang="en-US" sz="1100" b="1" spc="-15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머신러닝</a:t>
            </a:r>
            <a:r>
              <a:rPr lang="ko-KR" altLang="en-US" sz="110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플랫폼</a:t>
            </a:r>
            <a:endParaRPr lang="en-US" altLang="ko-KR" sz="1100" b="1" spc="-15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lvl="0" algn="ctr">
              <a:spcBef>
                <a:spcPts val="200"/>
              </a:spcBef>
              <a:defRPr/>
            </a:pPr>
            <a:r>
              <a:rPr lang="en-US" altLang="ko-KR" sz="110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WEKA”</a:t>
            </a:r>
            <a:endParaRPr lang="ko-KR" altLang="en-US" sz="110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638817" y="2683584"/>
            <a:ext cx="1330041" cy="651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200"/>
              </a:spcBef>
              <a:defRPr/>
            </a:pPr>
            <a:r>
              <a:rPr lang="ko-KR" altLang="en-US" sz="11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10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“</a:t>
            </a:r>
            <a:r>
              <a:rPr lang="ko-KR" altLang="en-US" sz="1100" b="1" spc="-15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클라우드</a:t>
            </a:r>
            <a:r>
              <a:rPr lang="ko-KR" altLang="en-US" sz="110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기반</a:t>
            </a:r>
            <a:endParaRPr lang="en-US" altLang="ko-KR" sz="1100" b="1" spc="-15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lvl="0" algn="ctr">
              <a:spcBef>
                <a:spcPts val="200"/>
              </a:spcBef>
              <a:defRPr/>
            </a:pPr>
            <a:r>
              <a:rPr lang="en-US" altLang="ko-KR" sz="110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AI</a:t>
            </a:r>
            <a:r>
              <a:rPr lang="ko-KR" altLang="en-US" sz="110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플랫폼 </a:t>
            </a:r>
            <a:r>
              <a:rPr lang="en-US" altLang="ko-KR" sz="110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NCP</a:t>
            </a:r>
          </a:p>
          <a:p>
            <a:pPr lvl="0" algn="ctr">
              <a:spcBef>
                <a:spcPts val="200"/>
              </a:spcBef>
              <a:defRPr/>
            </a:pPr>
            <a:r>
              <a:rPr lang="en-US" altLang="ko-KR" sz="110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100" b="1" spc="-15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네이버클라우드</a:t>
            </a:r>
            <a:r>
              <a:rPr lang="en-US" altLang="ko-KR" sz="110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)”</a:t>
            </a:r>
            <a:endParaRPr lang="ko-KR" altLang="en-US" sz="110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8066719" y="2683584"/>
            <a:ext cx="1330041" cy="651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200"/>
              </a:spcBef>
              <a:defRPr/>
            </a:pPr>
            <a:r>
              <a:rPr lang="ko-KR" altLang="en-US" sz="11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10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“</a:t>
            </a:r>
            <a:r>
              <a:rPr lang="ko-KR" altLang="en-US" sz="110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데이터 분석과</a:t>
            </a:r>
            <a:endParaRPr lang="en-US" altLang="ko-KR" sz="1100" b="1" spc="-15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lvl="0" algn="ctr">
              <a:spcBef>
                <a:spcPts val="200"/>
              </a:spcBef>
              <a:defRPr/>
            </a:pPr>
            <a:r>
              <a:rPr lang="ko-KR" altLang="en-US" sz="110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모델링을 위한</a:t>
            </a:r>
            <a:endParaRPr lang="en-US" altLang="ko-KR" sz="1100" b="1" spc="-15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lvl="0" algn="ctr">
              <a:spcBef>
                <a:spcPts val="200"/>
              </a:spcBef>
              <a:defRPr/>
            </a:pPr>
            <a:r>
              <a:rPr lang="ko-KR" altLang="en-US" sz="110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고성능 </a:t>
            </a:r>
            <a:r>
              <a:rPr lang="en-US" altLang="ko-KR" sz="110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GPU</a:t>
            </a:r>
            <a:r>
              <a:rPr lang="ko-KR" altLang="en-US" sz="110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서버</a:t>
            </a:r>
            <a:r>
              <a:rPr lang="en-US" altLang="ko-KR" sz="110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”</a:t>
            </a:r>
            <a:endParaRPr lang="ko-KR" altLang="en-US" sz="110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107" name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18654" y="5246846"/>
            <a:ext cx="1204214" cy="6324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8" name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83719" y="5309128"/>
            <a:ext cx="1276096" cy="48996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9" name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37806" y="5064939"/>
            <a:ext cx="1023723" cy="102005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0" name="직사각형 109"/>
          <p:cNvSpPr/>
          <p:nvPr/>
        </p:nvSpPr>
        <p:spPr>
          <a:xfrm>
            <a:off x="5251930" y="3537307"/>
            <a:ext cx="1386964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200"/>
              </a:spcBef>
              <a:defRPr/>
            </a:pPr>
            <a:r>
              <a:rPr lang="ko-KR" altLang="en-US" sz="1000" b="1" spc="-15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머신러닝</a:t>
            </a:r>
            <a:r>
              <a:rPr lang="ko-KR" altLang="en-US" sz="10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역량 강화</a:t>
            </a:r>
          </a:p>
          <a:p>
            <a:pPr lvl="0">
              <a:spcBef>
                <a:spcPts val="200"/>
              </a:spcBef>
              <a:defRPr/>
            </a:pPr>
            <a:r>
              <a:rPr lang="en-US" altLang="ko-KR" sz="10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- </a:t>
            </a:r>
            <a:r>
              <a:rPr lang="ko-KR" altLang="en-US" sz="1000" spc="-15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클라우드</a:t>
            </a:r>
            <a:r>
              <a:rPr lang="ko-KR" altLang="en-US" sz="10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기반 </a:t>
            </a:r>
            <a:r>
              <a:rPr lang="ko-KR" altLang="en-US" sz="1000" spc="-15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머신러닝</a:t>
            </a:r>
            <a:r>
              <a:rPr lang="ko-KR" altLang="en-US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0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플랫폼으로</a:t>
            </a:r>
            <a:r>
              <a:rPr lang="en-US" altLang="ko-KR" sz="10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JAVA </a:t>
            </a:r>
            <a:r>
              <a:rPr lang="ko-KR" altLang="en-US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기반 </a:t>
            </a:r>
            <a:r>
              <a:rPr lang="ko-KR" altLang="en-US" sz="1000" spc="-15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머신러닝을</a:t>
            </a:r>
            <a:r>
              <a:rPr lang="ko-KR" altLang="en-US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수행할 수 </a:t>
            </a:r>
            <a:r>
              <a:rPr lang="ko-KR" altLang="en-US" sz="10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있음</a:t>
            </a:r>
            <a:endParaRPr lang="en-US" altLang="ko-KR" sz="1000" spc="-15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lvl="0">
              <a:spcBef>
                <a:spcPts val="200"/>
              </a:spcBef>
              <a:defRPr/>
            </a:pPr>
            <a:r>
              <a:rPr lang="en-US" altLang="ko-KR" sz="10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- </a:t>
            </a:r>
            <a:r>
              <a:rPr lang="ko-KR" altLang="en-US" sz="10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코딩 선수 지식이 없는 사람도 몇 번의 클릭만으로 </a:t>
            </a:r>
            <a:r>
              <a:rPr lang="ko-KR" altLang="en-US" sz="1000" spc="-15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머신러닝을</a:t>
            </a:r>
            <a:r>
              <a:rPr lang="ko-KR" altLang="en-US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수행할 수 </a:t>
            </a:r>
            <a:r>
              <a:rPr lang="ko-KR" altLang="en-US" sz="10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있는 기능을 </a:t>
            </a:r>
            <a:r>
              <a:rPr lang="ko-KR" altLang="en-US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제공함</a:t>
            </a:r>
            <a:r>
              <a:rPr lang="en-US" altLang="ko-KR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ko-KR" altLang="en-US" sz="10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6646215" y="3550248"/>
            <a:ext cx="1340495" cy="1349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200"/>
              </a:spcBef>
              <a:defRPr/>
            </a:pPr>
            <a:r>
              <a:rPr lang="ko-KR" altLang="en-US" sz="100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서비스 개발 </a:t>
            </a:r>
            <a:r>
              <a:rPr lang="ko-KR" altLang="en-US" sz="10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역량 강화</a:t>
            </a:r>
          </a:p>
          <a:p>
            <a:pPr lvl="0">
              <a:spcBef>
                <a:spcPts val="200"/>
              </a:spcBef>
              <a:defRPr/>
            </a:pPr>
            <a:r>
              <a:rPr lang="en-US" altLang="ko-KR" sz="10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- </a:t>
            </a:r>
            <a:r>
              <a:rPr lang="ko-KR" altLang="en-US" sz="1000" spc="-15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최신기술</a:t>
            </a:r>
            <a:r>
              <a:rPr lang="ko-KR" altLang="en-US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기반 </a:t>
            </a:r>
            <a:r>
              <a:rPr lang="en-US" altLang="ko-KR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AI/</a:t>
            </a:r>
            <a:r>
              <a:rPr lang="ko-KR" altLang="en-US" sz="1000" spc="-15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머신러닝</a:t>
            </a:r>
            <a:r>
              <a:rPr lang="ko-KR" altLang="en-US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기능과 </a:t>
            </a:r>
            <a:r>
              <a:rPr lang="en-US" altLang="ko-KR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API</a:t>
            </a:r>
            <a:r>
              <a:rPr lang="ko-KR" altLang="en-US" sz="10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형태로 </a:t>
            </a:r>
            <a:r>
              <a:rPr lang="ko-KR" altLang="en-US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제공되는 서비스를 </a:t>
            </a:r>
            <a:r>
              <a:rPr lang="ko-KR" altLang="en-US" sz="10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활용하여 자연어 처리를 수행하고</a:t>
            </a:r>
            <a:r>
              <a:rPr lang="en-US" altLang="ko-KR" sz="10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,, </a:t>
            </a:r>
            <a:r>
              <a:rPr lang="ko-KR" altLang="en-US" sz="10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이를 활용해 서비스 개발 </a:t>
            </a:r>
            <a:r>
              <a:rPr lang="ko-KR" altLang="en-US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프로젝트를 수행할 수 있음</a:t>
            </a:r>
            <a:r>
              <a:rPr lang="en-US" altLang="ko-KR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ko-KR" altLang="en-US" sz="10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8053080" y="3559342"/>
            <a:ext cx="1386964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200"/>
              </a:spcBef>
              <a:defRPr/>
            </a:pPr>
            <a:r>
              <a:rPr lang="ko-KR" altLang="en-US" sz="100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프로젝트 </a:t>
            </a:r>
            <a:r>
              <a:rPr lang="ko-KR" altLang="en-US" sz="1000" b="1" spc="-150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퀄리티</a:t>
            </a:r>
            <a:r>
              <a:rPr lang="ko-KR" altLang="en-US" sz="1000" b="1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0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강화</a:t>
            </a:r>
          </a:p>
          <a:p>
            <a:pPr lvl="0">
              <a:spcBef>
                <a:spcPts val="200"/>
              </a:spcBef>
              <a:defRPr/>
            </a:pPr>
            <a:r>
              <a:rPr lang="en-US" altLang="ko-KR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- </a:t>
            </a:r>
            <a:r>
              <a:rPr lang="en-US" altLang="ko-KR" sz="10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GPU</a:t>
            </a:r>
            <a:r>
              <a:rPr lang="ko-KR" altLang="en-US" sz="10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서버를 활용하여</a:t>
            </a:r>
            <a:r>
              <a:rPr lang="en-US" altLang="ko-KR" sz="10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0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작업 </a:t>
            </a:r>
            <a:r>
              <a:rPr lang="ko-KR" altLang="en-US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중인 개인용 </a:t>
            </a:r>
            <a:r>
              <a:rPr lang="en-US" altLang="ko-KR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PC</a:t>
            </a:r>
            <a:r>
              <a:rPr lang="ko-KR" altLang="en-US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와 별개로</a:t>
            </a:r>
            <a:r>
              <a:rPr lang="en-US" altLang="ko-KR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대용량의 데이터 분석</a:t>
            </a:r>
            <a:r>
              <a:rPr lang="en-US" altLang="ko-KR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처리를 수행할 수 있음</a:t>
            </a:r>
            <a:r>
              <a:rPr lang="en-US" altLang="ko-KR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lvl="0">
              <a:spcBef>
                <a:spcPts val="200"/>
              </a:spcBef>
              <a:defRPr/>
            </a:pPr>
            <a:r>
              <a:rPr lang="en-US" altLang="ko-KR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- </a:t>
            </a:r>
            <a:r>
              <a:rPr lang="ko-KR" altLang="en-US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이를 통해</a:t>
            </a:r>
            <a:r>
              <a:rPr lang="en-US" altLang="ko-KR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0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실무 </a:t>
            </a:r>
            <a:r>
              <a:rPr lang="ko-KR" altLang="en-US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수준의 프로젝트를 </a:t>
            </a:r>
            <a:r>
              <a:rPr lang="ko-KR" altLang="en-US" sz="10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수행할 </a:t>
            </a:r>
            <a:r>
              <a:rPr lang="ko-KR" altLang="en-US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수 있도록 함</a:t>
            </a:r>
            <a:r>
              <a:rPr lang="en-US" altLang="ko-KR" sz="1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ko-KR" altLang="en-US" sz="1000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88" name="직선 화살표 연결선 187"/>
          <p:cNvCxnSpPr/>
          <p:nvPr/>
        </p:nvCxnSpPr>
        <p:spPr>
          <a:xfrm flipH="1">
            <a:off x="4304869" y="1960384"/>
            <a:ext cx="1188354" cy="0"/>
          </a:xfrm>
          <a:prstGeom prst="straightConnector1">
            <a:avLst/>
          </a:prstGeom>
          <a:noFill/>
          <a:ln w="12700" cap="rnd">
            <a:solidFill>
              <a:srgbClr val="0077C8"/>
            </a:solidFill>
            <a:prstDash val="solid"/>
            <a:round/>
            <a:headEnd type="triangle"/>
            <a:tailEnd type="oval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632051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xmlns="" id="{08A495CA-524D-477C-921A-6438D3F98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과정 개요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1386" y="839829"/>
            <a:ext cx="97393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 err="1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ㅣ</a:t>
            </a:r>
            <a:r>
              <a:rPr lang="ko-KR" altLang="en-US" sz="1400" b="1" spc="-150" dirty="0" err="1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기초교육을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통해 </a:t>
            </a:r>
            <a:r>
              <a:rPr lang="ko-KR" altLang="en-US" sz="1400" b="1" spc="-150" dirty="0" err="1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백엔드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개발자에게 </a:t>
            </a:r>
            <a:r>
              <a:rPr lang="ko-KR" altLang="en-US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필요한 </a:t>
            </a:r>
            <a:r>
              <a:rPr lang="ko-KR" altLang="en-US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① 프로그래밍 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언어 활용 능력</a:t>
            </a:r>
            <a:r>
              <a:rPr lang="en-US" altLang="ko-KR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(JAVA)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② 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알고리즘 역량</a:t>
            </a:r>
            <a:r>
              <a:rPr lang="ko-KR" altLang="en-US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습득하고 </a:t>
            </a:r>
            <a:r>
              <a:rPr lang="en-US" altLang="ko-KR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b="1" spc="-150" dirty="0" err="1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심화교육을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통해</a:t>
            </a:r>
            <a:endParaRPr lang="en-US" altLang="ko-KR" sz="1400" b="1" spc="-150" dirty="0" smtClean="0">
              <a:ln>
                <a:solidFill>
                  <a:srgbClr val="3B8DD1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③ </a:t>
            </a:r>
            <a:r>
              <a:rPr lang="ko-KR" altLang="en-US" sz="1400" b="1" spc="-150" dirty="0" err="1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데이터저장과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 데이터 </a:t>
            </a:r>
            <a:r>
              <a:rPr lang="ko-KR" altLang="en-US" sz="1400" b="1" spc="-150" dirty="0" err="1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마이닝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 기술 </a:t>
            </a:r>
            <a:r>
              <a:rPr lang="ko-KR" altLang="en-US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④ </a:t>
            </a:r>
            <a:r>
              <a:rPr lang="ko-KR" altLang="en-US" sz="1400" b="1" spc="-150" dirty="0" err="1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서버사이드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 컴포넌트 구현</a:t>
            </a:r>
            <a:r>
              <a:rPr lang="en-US" altLang="ko-KR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및 개발 </a:t>
            </a:r>
            <a:r>
              <a:rPr lang="ko-KR" altLang="en-US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⑤ 상용 플랫폼 활용 역량</a:t>
            </a:r>
            <a:r>
              <a:rPr lang="ko-KR" altLang="en-US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습득합니다</a:t>
            </a:r>
            <a:r>
              <a:rPr lang="en-US" altLang="ko-KR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en-US" altLang="ko-KR" sz="1400" b="1" spc="-150" dirty="0">
              <a:ln>
                <a:solidFill>
                  <a:srgbClr val="3B8DD1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spc="-150" dirty="0" err="1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ㅣ</a:t>
            </a:r>
            <a:r>
              <a:rPr lang="en-US" altLang="ko-KR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JAVA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 기반의 자연어 처리</a:t>
            </a:r>
            <a:r>
              <a:rPr lang="en-US" altLang="ko-KR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/</a:t>
            </a:r>
            <a:r>
              <a:rPr lang="ko-KR" altLang="en-US" sz="1400" b="1" spc="-150" dirty="0" err="1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머신러</a:t>
            </a:r>
            <a:r>
              <a:rPr lang="ko-KR" altLang="en-US" sz="1400" b="1" spc="-150" dirty="0" err="1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닝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 기술 습득을  </a:t>
            </a:r>
            <a:r>
              <a:rPr lang="ko-KR" altLang="en-US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통해 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직무로의 진출 가능성과</a:t>
            </a:r>
            <a:r>
              <a:rPr lang="en-US" altLang="ko-KR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차별화된 기술 경쟁력을 보유할 수 있습니다</a:t>
            </a:r>
            <a:r>
              <a:rPr lang="en-US" altLang="ko-KR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400" b="1" spc="-150" dirty="0">
              <a:ln>
                <a:solidFill>
                  <a:srgbClr val="3B8DD1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spc="-150" dirty="0" err="1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ㅣ취업특강</a:t>
            </a:r>
            <a:r>
              <a:rPr lang="ko-KR" altLang="en-US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 및 인사이트 특강으로 </a:t>
            </a:r>
            <a:r>
              <a:rPr lang="ko-KR" altLang="en-US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최적화된 맞춤형 취업 및 현업 스킬을 얻을 수 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있습니다</a:t>
            </a:r>
            <a:r>
              <a:rPr lang="en-US" altLang="ko-KR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en-US" altLang="ko-KR" sz="1400" b="1" spc="-150" dirty="0">
              <a:ln>
                <a:solidFill>
                  <a:srgbClr val="3B8DD1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91160" y="2610795"/>
            <a:ext cx="394893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latinLnBrk="0">
              <a:spcBef>
                <a:spcPts val="300"/>
              </a:spcBef>
              <a:buClr>
                <a:schemeClr val="tx2"/>
              </a:buClr>
            </a:pPr>
            <a:r>
              <a:rPr lang="ko-KR" altLang="en-US" sz="1400" b="1" kern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백엔드</a:t>
            </a:r>
            <a:r>
              <a:rPr lang="ko-KR" altLang="en-US" sz="14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개발자 취업캠프</a:t>
            </a:r>
            <a:r>
              <a:rPr lang="en-US" altLang="ko-KR" sz="14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(Java)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473789" y="2276872"/>
            <a:ext cx="4204252" cy="981824"/>
            <a:chOff x="357919" y="2276872"/>
            <a:chExt cx="4204252" cy="981824"/>
          </a:xfrm>
        </p:grpSpPr>
        <p:grpSp>
          <p:nvGrpSpPr>
            <p:cNvPr id="35" name="그룹 34"/>
            <p:cNvGrpSpPr/>
            <p:nvPr/>
          </p:nvGrpSpPr>
          <p:grpSpPr>
            <a:xfrm>
              <a:off x="357919" y="2316393"/>
              <a:ext cx="896581" cy="896581"/>
              <a:chOff x="343566" y="2100359"/>
              <a:chExt cx="752561" cy="752561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343566" y="2347470"/>
                <a:ext cx="752559" cy="25833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1400" b="1" kern="0" dirty="0">
                    <a:ln>
                      <a:solidFill>
                        <a:srgbClr val="1C75ED">
                          <a:alpha val="0"/>
                        </a:srgbClr>
                      </a:solidFill>
                    </a:ln>
                    <a:solidFill>
                      <a:srgbClr val="0070C0"/>
                    </a:solidFill>
                    <a:latin typeface="+mn-ea"/>
                  </a:rPr>
                  <a:t>과정명</a:t>
                </a:r>
              </a:p>
            </p:txBody>
          </p:sp>
          <p:sp>
            <p:nvSpPr>
              <p:cNvPr id="39" name="액자 38"/>
              <p:cNvSpPr/>
              <p:nvPr/>
            </p:nvSpPr>
            <p:spPr>
              <a:xfrm>
                <a:off x="343566" y="2100359"/>
                <a:ext cx="752561" cy="752561"/>
              </a:xfrm>
              <a:prstGeom prst="frame">
                <a:avLst>
                  <a:gd name="adj1" fmla="val 5622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sp>
          <p:nvSpPr>
            <p:cNvPr id="36" name="자유형 35"/>
            <p:cNvSpPr/>
            <p:nvPr/>
          </p:nvSpPr>
          <p:spPr>
            <a:xfrm flipV="1">
              <a:off x="1322171" y="2276872"/>
              <a:ext cx="3240000" cy="45719"/>
            </a:xfrm>
            <a:custGeom>
              <a:avLst/>
              <a:gdLst>
                <a:gd name="connsiteX0" fmla="*/ 0 w 4433977"/>
                <a:gd name="connsiteY0" fmla="*/ 0 h 0"/>
                <a:gd name="connsiteX1" fmla="*/ 4433977 w 443397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3977">
                  <a:moveTo>
                    <a:pt x="0" y="0"/>
                  </a:moveTo>
                  <a:lnTo>
                    <a:pt x="4433977" y="0"/>
                  </a:lnTo>
                </a:path>
              </a:pathLst>
            </a:cu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>
              <a:off x="1322171" y="3212976"/>
              <a:ext cx="3240000" cy="45720"/>
            </a:xfrm>
            <a:custGeom>
              <a:avLst/>
              <a:gdLst>
                <a:gd name="connsiteX0" fmla="*/ 0 w 4433977"/>
                <a:gd name="connsiteY0" fmla="*/ 0 h 0"/>
                <a:gd name="connsiteX1" fmla="*/ 4433977 w 443397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3977">
                  <a:moveTo>
                    <a:pt x="0" y="0"/>
                  </a:moveTo>
                  <a:lnTo>
                    <a:pt x="4433977" y="0"/>
                  </a:lnTo>
                </a:path>
              </a:pathLst>
            </a:cu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140084" y="2316394"/>
            <a:ext cx="4546358" cy="896582"/>
            <a:chOff x="5024214" y="2316394"/>
            <a:chExt cx="4546358" cy="896582"/>
          </a:xfrm>
        </p:grpSpPr>
        <p:sp>
          <p:nvSpPr>
            <p:cNvPr id="41" name="직사각형 40"/>
            <p:cNvSpPr/>
            <p:nvPr/>
          </p:nvSpPr>
          <p:spPr>
            <a:xfrm>
              <a:off x="6022644" y="2649773"/>
              <a:ext cx="3547928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vl="0" latinLnBrk="0">
                <a:spcBef>
                  <a:spcPts val="300"/>
                </a:spcBef>
                <a:buClr>
                  <a:schemeClr val="tx2"/>
                </a:buClr>
              </a:pPr>
              <a:r>
                <a:rPr lang="en-US" altLang="ko-KR" sz="1100" b="1" spc="-50" dirty="0" smtClean="0">
                  <a:solidFill>
                    <a:srgbClr val="ED1A3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1100" b="1" spc="-50" dirty="0">
                  <a:solidFill>
                    <a:srgbClr val="ED1A3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홈페이지 교육기간 참고</a:t>
              </a:r>
              <a:endParaRPr lang="en-US" altLang="ko-KR" sz="1100" b="1" spc="-50" dirty="0">
                <a:solidFill>
                  <a:srgbClr val="ED1A3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5024214" y="2316394"/>
              <a:ext cx="896581" cy="896581"/>
              <a:chOff x="585330" y="2100359"/>
              <a:chExt cx="752561" cy="752561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585330" y="2347470"/>
                <a:ext cx="752559" cy="25833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1400" b="1" kern="0" dirty="0">
                    <a:ln>
                      <a:solidFill>
                        <a:srgbClr val="1C75ED">
                          <a:alpha val="0"/>
                        </a:srgbClr>
                      </a:solidFill>
                    </a:ln>
                    <a:solidFill>
                      <a:srgbClr val="0070C0"/>
                    </a:solidFill>
                    <a:latin typeface="+mn-ea"/>
                  </a:rPr>
                  <a:t>교육일정</a:t>
                </a:r>
              </a:p>
            </p:txBody>
          </p:sp>
          <p:sp>
            <p:nvSpPr>
              <p:cNvPr id="46" name="액자 45"/>
              <p:cNvSpPr/>
              <p:nvPr/>
            </p:nvSpPr>
            <p:spPr>
              <a:xfrm>
                <a:off x="585330" y="2100359"/>
                <a:ext cx="752561" cy="752561"/>
              </a:xfrm>
              <a:prstGeom prst="frame">
                <a:avLst>
                  <a:gd name="adj1" fmla="val 5622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sp>
          <p:nvSpPr>
            <p:cNvPr id="43" name="자유형 42"/>
            <p:cNvSpPr/>
            <p:nvPr/>
          </p:nvSpPr>
          <p:spPr>
            <a:xfrm>
              <a:off x="5988465" y="2316394"/>
              <a:ext cx="3240000" cy="45719"/>
            </a:xfrm>
            <a:custGeom>
              <a:avLst/>
              <a:gdLst>
                <a:gd name="connsiteX0" fmla="*/ 0 w 4433977"/>
                <a:gd name="connsiteY0" fmla="*/ 0 h 0"/>
                <a:gd name="connsiteX1" fmla="*/ 4433977 w 443397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3977">
                  <a:moveTo>
                    <a:pt x="0" y="0"/>
                  </a:moveTo>
                  <a:lnTo>
                    <a:pt x="4433977" y="0"/>
                  </a:lnTo>
                </a:path>
              </a:pathLst>
            </a:cu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</a:endParaRPr>
            </a:p>
          </p:txBody>
        </p:sp>
        <p:sp>
          <p:nvSpPr>
            <p:cNvPr id="44" name="자유형 43"/>
            <p:cNvSpPr/>
            <p:nvPr/>
          </p:nvSpPr>
          <p:spPr>
            <a:xfrm flipV="1">
              <a:off x="5988465" y="3167257"/>
              <a:ext cx="3240000" cy="45719"/>
            </a:xfrm>
            <a:custGeom>
              <a:avLst/>
              <a:gdLst>
                <a:gd name="connsiteX0" fmla="*/ 0 w 4433977"/>
                <a:gd name="connsiteY0" fmla="*/ 0 h 0"/>
                <a:gd name="connsiteX1" fmla="*/ 4433977 w 443397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3977">
                  <a:moveTo>
                    <a:pt x="0" y="0"/>
                  </a:moveTo>
                  <a:lnTo>
                    <a:pt x="4433977" y="0"/>
                  </a:lnTo>
                </a:path>
              </a:pathLst>
            </a:cu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1549538" y="3830909"/>
            <a:ext cx="7798456" cy="2520463"/>
          </a:xfrm>
          <a:prstGeom prst="rect">
            <a:avLst/>
          </a:prstGeom>
          <a:solidFill>
            <a:schemeClr val="accent5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421885" y="3928891"/>
            <a:ext cx="9264557" cy="2292935"/>
            <a:chOff x="122633" y="3614229"/>
            <a:chExt cx="9264557" cy="2292935"/>
          </a:xfrm>
        </p:grpSpPr>
        <p:sp>
          <p:nvSpPr>
            <p:cNvPr id="49" name="직사각형 48"/>
            <p:cNvSpPr/>
            <p:nvPr/>
          </p:nvSpPr>
          <p:spPr>
            <a:xfrm>
              <a:off x="1606562" y="3614229"/>
              <a:ext cx="7780628" cy="22929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latinLnBrk="0">
                <a:spcBef>
                  <a:spcPts val="1200"/>
                </a:spcBef>
                <a:buClr>
                  <a:schemeClr val="bg1"/>
                </a:buClr>
              </a:pPr>
              <a:r>
                <a:rPr lang="ko-KR" altLang="en-US" sz="14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총 </a:t>
              </a:r>
              <a:r>
                <a:rPr lang="en-US" altLang="ko-KR" sz="14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5</a:t>
              </a:r>
              <a:r>
                <a:rPr lang="ko-KR" altLang="en-US" sz="1400" b="1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개월</a:t>
              </a:r>
              <a:r>
                <a:rPr lang="en-US" altLang="ko-KR" sz="14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en-US" altLang="ko-KR" sz="1400" b="1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784</a:t>
              </a:r>
              <a:r>
                <a:rPr lang="ko-KR" altLang="en-US" sz="1400" b="1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시간 </a:t>
              </a:r>
              <a:r>
                <a:rPr lang="en-US" altLang="ko-KR" sz="14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</a:t>
              </a:r>
              <a:r>
                <a:rPr lang="ko-KR" altLang="en-US" sz="1400" b="1" kern="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원격보조훈련</a:t>
              </a:r>
              <a:r>
                <a:rPr lang="ko-KR" altLang="en-US" sz="14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lang="en-US" altLang="ko-KR" sz="1400" b="1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40H </a:t>
              </a:r>
              <a:r>
                <a:rPr lang="ko-KR" altLang="en-US" sz="14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포함</a:t>
              </a:r>
              <a:r>
                <a:rPr lang="en-US" altLang="ko-KR" sz="14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)</a:t>
              </a:r>
              <a:endParaRPr lang="en-US" altLang="ko-KR" sz="1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lvl="0" latinLnBrk="0">
                <a:spcBef>
                  <a:spcPts val="1200"/>
                </a:spcBef>
                <a:buClr>
                  <a:schemeClr val="bg1"/>
                </a:buClr>
              </a:pPr>
              <a:endParaRPr lang="en-US" altLang="ko-KR" sz="1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lvl="0" latinLnBrk="0">
                <a:spcBef>
                  <a:spcPts val="1200"/>
                </a:spcBef>
                <a:buClr>
                  <a:schemeClr val="bg1"/>
                </a:buClr>
              </a:pPr>
              <a:r>
                <a:rPr lang="en-US" altLang="ko-KR" sz="14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[</a:t>
              </a:r>
              <a:r>
                <a:rPr lang="ko-KR" altLang="en-US" sz="1400" b="1" kern="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정규강의</a:t>
              </a:r>
              <a:r>
                <a:rPr lang="en-US" altLang="ko-KR" sz="1400" b="1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] </a:t>
              </a:r>
              <a:r>
                <a:rPr lang="ko-KR" altLang="en-US" sz="14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월요일</a:t>
              </a:r>
              <a:r>
                <a:rPr lang="en-US" altLang="ko-KR" sz="1400" b="1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~</a:t>
              </a:r>
              <a:r>
                <a:rPr lang="ko-KR" altLang="en-US" sz="14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금</a:t>
              </a:r>
              <a:r>
                <a:rPr lang="ko-KR" altLang="en-US" sz="1400" b="1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요일 </a:t>
              </a:r>
              <a:r>
                <a:rPr lang="en-US" altLang="ko-KR" sz="14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09:00~18:00  </a:t>
              </a:r>
              <a:r>
                <a:rPr lang="en-US" altLang="ko-KR" sz="9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* </a:t>
              </a:r>
              <a:r>
                <a:rPr lang="ko-KR" altLang="en-US" sz="9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공휴일 제외</a:t>
              </a:r>
              <a:r>
                <a:rPr lang="en-US" altLang="ko-KR" sz="9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9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중식 </a:t>
              </a:r>
              <a:r>
                <a:rPr lang="en-US" altLang="ko-KR" sz="9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12:00~13:00</a:t>
              </a:r>
            </a:p>
            <a:p>
              <a:pPr lvl="0" latinLnBrk="0">
                <a:spcBef>
                  <a:spcPts val="1200"/>
                </a:spcBef>
                <a:buClr>
                  <a:schemeClr val="bg1"/>
                </a:buClr>
              </a:pPr>
              <a:r>
                <a:rPr lang="en-US" altLang="ko-KR" sz="1400" b="1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[</a:t>
              </a:r>
              <a:r>
                <a:rPr lang="ko-KR" altLang="en-US" sz="1400" b="1" kern="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멘토링</a:t>
              </a:r>
              <a:r>
                <a:rPr lang="en-US" altLang="ko-KR" sz="1400" b="1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] </a:t>
              </a:r>
              <a:r>
                <a:rPr lang="ko-KR" altLang="en-US" sz="1400" b="1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토요일 </a:t>
              </a:r>
              <a:r>
                <a:rPr lang="en-US" altLang="ko-KR" sz="14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09:00~18:00 </a:t>
              </a:r>
              <a:r>
                <a:rPr lang="en-US" altLang="ko-KR" sz="900" b="1" kern="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* </a:t>
              </a:r>
              <a:r>
                <a:rPr lang="ko-KR" altLang="en-US" sz="900" b="1" kern="0" dirty="0" smtClean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프로젝트 진행 중 </a:t>
              </a:r>
              <a:r>
                <a:rPr lang="en-US" altLang="ko-KR" sz="900" b="1" kern="0" dirty="0" smtClean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4</a:t>
              </a:r>
              <a:r>
                <a:rPr lang="ko-KR" altLang="en-US" sz="900" b="1" kern="0" dirty="0" smtClean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회</a:t>
              </a:r>
              <a:r>
                <a:rPr lang="en-US" altLang="ko-KR" sz="900" b="1" kern="0" dirty="0" smtClean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900" b="1" kern="0" dirty="0" smtClean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자세한 일자는 추후 안내</a:t>
              </a:r>
              <a:endParaRPr lang="en-US" altLang="ko-KR" sz="14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lvl="0" latinLnBrk="0">
                <a:spcBef>
                  <a:spcPts val="1200"/>
                </a:spcBef>
                <a:buClr>
                  <a:schemeClr val="bg1"/>
                </a:buClr>
              </a:pPr>
              <a:endParaRPr lang="en-US" altLang="ko-KR" sz="1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lvl="0" latinLnBrk="0">
                <a:spcBef>
                  <a:spcPts val="1200"/>
                </a:spcBef>
                <a:buClr>
                  <a:schemeClr val="bg1"/>
                </a:buClr>
              </a:pPr>
              <a:r>
                <a:rPr lang="ko-KR" altLang="en-US" sz="14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실시간 비대면 </a:t>
              </a:r>
              <a:r>
                <a:rPr lang="en-US" altLang="ko-KR" sz="9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*</a:t>
              </a:r>
              <a:r>
                <a:rPr lang="ko-KR" altLang="en-US" sz="900" b="1" kern="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차수별</a:t>
              </a:r>
              <a:r>
                <a:rPr lang="ko-KR" altLang="en-US" sz="9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접속방법 추후 안내</a:t>
              </a:r>
              <a:endParaRPr lang="en-US" altLang="ko-KR" sz="9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lvl="0" latinLnBrk="0">
                <a:spcBef>
                  <a:spcPts val="1200"/>
                </a:spcBef>
                <a:buClr>
                  <a:schemeClr val="bg1"/>
                </a:buClr>
              </a:pPr>
              <a:endParaRPr lang="en-US" altLang="ko-KR" sz="1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lvl="0" latinLnBrk="0">
                <a:spcBef>
                  <a:spcPts val="1200"/>
                </a:spcBef>
                <a:buClr>
                  <a:schemeClr val="bg1"/>
                </a:buClr>
              </a:pPr>
              <a:r>
                <a:rPr lang="ko-KR" altLang="en-US" sz="1400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반별 </a:t>
              </a:r>
              <a:r>
                <a:rPr lang="en-US" altLang="ko-KR" sz="1400" b="1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48</a:t>
              </a:r>
              <a:r>
                <a:rPr lang="ko-KR" altLang="en-US" sz="1400" b="1" kern="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명</a:t>
              </a:r>
              <a:endParaRPr lang="ko-KR" altLang="en-US" sz="14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122633" y="3614229"/>
              <a:ext cx="1305061" cy="339917"/>
            </a:xfrm>
            <a:prstGeom prst="roundRect">
              <a:avLst>
                <a:gd name="adj" fmla="val 0"/>
              </a:avLst>
            </a:prstGeom>
            <a:solidFill>
              <a:srgbClr val="0070C0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400" b="1" kern="0" dirty="0">
                  <a:ln>
                    <a:solidFill>
                      <a:srgbClr val="1C75E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</a:rPr>
                <a:t>교육 기간</a:t>
              </a:r>
              <a:endParaRPr lang="ko-KR" altLang="en-US" sz="16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139376" y="4221019"/>
              <a:ext cx="1305061" cy="576000"/>
            </a:xfrm>
            <a:prstGeom prst="roundRect">
              <a:avLst>
                <a:gd name="adj" fmla="val 2066"/>
              </a:avLst>
            </a:prstGeom>
            <a:solidFill>
              <a:srgbClr val="0070C0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400" b="1" kern="0" dirty="0">
                  <a:ln>
                    <a:solidFill>
                      <a:srgbClr val="1C75E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</a:rPr>
                <a:t>교육 시간</a:t>
              </a: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39377" y="5062459"/>
              <a:ext cx="1305061" cy="339917"/>
            </a:xfrm>
            <a:prstGeom prst="roundRect">
              <a:avLst>
                <a:gd name="adj" fmla="val 0"/>
              </a:avLst>
            </a:prstGeom>
            <a:solidFill>
              <a:srgbClr val="0070C0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400" b="1" kern="0" dirty="0">
                  <a:ln>
                    <a:solidFill>
                      <a:srgbClr val="1C75E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</a:rPr>
                <a:t>교육 장소</a:t>
              </a: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253394" y="3312296"/>
            <a:ext cx="97393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-150" dirty="0" err="1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ㅣ</a:t>
            </a:r>
            <a:r>
              <a:rPr lang="ko-KR" altLang="en-US" sz="16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 세부일정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29019" y="5900220"/>
            <a:ext cx="1305061" cy="33991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b="1" kern="0" dirty="0">
                <a:ln>
                  <a:solidFill>
                    <a:srgbClr val="1C75ED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수강 정원</a:t>
            </a:r>
          </a:p>
        </p:txBody>
      </p:sp>
    </p:spTree>
    <p:extLst>
      <p:ext uri="{BB962C8B-B14F-4D97-AF65-F5344CB8AC3E}">
        <p14:creationId xmlns:p14="http://schemas.microsoft.com/office/powerpoint/2010/main" val="782997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838214" y="3787893"/>
            <a:ext cx="3202635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과정</a:t>
            </a:r>
            <a:r>
              <a:rPr lang="en-US" altLang="ko-KR" dirty="0"/>
              <a:t> </a:t>
            </a:r>
            <a:r>
              <a:rPr lang="ko-KR" altLang="en-US" dirty="0" err="1"/>
              <a:t>로드맵</a:t>
            </a:r>
            <a:endParaRPr lang="ko-KR" altLang="en-US" dirty="0"/>
          </a:p>
        </p:txBody>
      </p:sp>
      <p:sp>
        <p:nvSpPr>
          <p:cNvPr id="224" name="직사각형 223"/>
          <p:cNvSpPr/>
          <p:nvPr/>
        </p:nvSpPr>
        <p:spPr>
          <a:xfrm>
            <a:off x="181386" y="784671"/>
            <a:ext cx="9739372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400" indent="-176400" latinLnBrk="0">
              <a:lnSpc>
                <a:spcPct val="130000"/>
              </a:lnSpc>
              <a:spcBef>
                <a:spcPts val="600"/>
              </a:spcBef>
              <a:buClr>
                <a:srgbClr val="228DE8"/>
              </a:buClr>
            </a:pPr>
            <a:r>
              <a:rPr lang="ko-KR" altLang="en-US" sz="1400" b="1" spc="-150" dirty="0" err="1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latin typeface="+mn-ea"/>
              </a:rPr>
              <a:t>ㅣ백엔드</a:t>
            </a:r>
            <a:r>
              <a:rPr lang="ko-KR" altLang="en-US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latin typeface="+mn-ea"/>
              </a:rPr>
              <a:t> 개발자 취업캠프</a:t>
            </a:r>
            <a:r>
              <a:rPr lang="en-US" altLang="ko-KR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latin typeface="+mn-ea"/>
              </a:rPr>
              <a:t>(</a:t>
            </a:r>
            <a:r>
              <a:rPr lang="en-US" altLang="ko-KR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latin typeface="+mn-ea"/>
              </a:rPr>
              <a:t>Java) 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latin typeface="+mn-ea"/>
              </a:rPr>
              <a:t>과정은 </a:t>
            </a:r>
            <a:r>
              <a:rPr lang="en-US" altLang="ko-KR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JAVA 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기반의 </a:t>
            </a:r>
            <a:r>
              <a:rPr lang="ko-KR" altLang="en-US" sz="1400" b="1" spc="-150" dirty="0" err="1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백엔드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 프로그래밍 역량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 </a:t>
            </a:r>
            <a:r>
              <a:rPr lang="en-US" altLang="ko-KR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JAVA 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기반의 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자연어 처리</a:t>
            </a:r>
            <a:r>
              <a:rPr lang="en-US" altLang="ko-KR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/</a:t>
            </a:r>
            <a:r>
              <a:rPr lang="ko-KR" altLang="en-US" sz="1400" b="1" spc="-150" dirty="0" err="1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머신러닝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 역량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바탕으로 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latin typeface="+mn-ea"/>
              </a:rPr>
              <a:t>  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웹 기반의 서비스와 플랫폼을 구축할 수 있는 전문가 양성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목표로 합니다</a:t>
            </a:r>
            <a:r>
              <a:rPr lang="en-US" altLang="ko-KR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400" b="1" spc="-150" dirty="0">
              <a:ln>
                <a:solidFill>
                  <a:srgbClr val="3B8DD1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79399" y="1806692"/>
            <a:ext cx="464671" cy="183836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spc="-150" dirty="0" smtClean="0">
                <a:ln w="635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커리큘</a:t>
            </a:r>
            <a:r>
              <a:rPr lang="ko-KR" altLang="en-US" sz="1100" b="1" spc="-150" dirty="0">
                <a:ln w="635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럼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38214" y="1806693"/>
            <a:ext cx="6369410" cy="1838367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spc="-150" dirty="0">
              <a:ln w="6350"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4" name="사각형: 둥근 모서리 442">
            <a:extLst>
              <a:ext uri="{FF2B5EF4-FFF2-40B4-BE49-F238E27FC236}">
                <a16:creationId xmlns:a16="http://schemas.microsoft.com/office/drawing/2014/main" xmlns="" id="{423C524C-0F59-45F5-AAED-601A6451F86A}"/>
              </a:ext>
            </a:extLst>
          </p:cNvPr>
          <p:cNvSpPr/>
          <p:nvPr/>
        </p:nvSpPr>
        <p:spPr>
          <a:xfrm>
            <a:off x="1079143" y="2333594"/>
            <a:ext cx="1726810" cy="504000"/>
          </a:xfrm>
          <a:prstGeom prst="roundRect">
            <a:avLst>
              <a:gd name="adj" fmla="val 7038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algn="ctr" defTabSz="914217" latinLnBrk="0"/>
            <a:r>
              <a:rPr kumimoji="1" lang="ko-KR" altLang="en-US" sz="1000" b="1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프로그래밍 언어 활용</a:t>
            </a:r>
            <a:endParaRPr kumimoji="1" lang="en-US" altLang="ko-KR" sz="1000" b="1" kern="0" spc="-150" dirty="0">
              <a:ln>
                <a:solidFill>
                  <a:srgbClr val="9BBB59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288306" y="1806693"/>
            <a:ext cx="2285999" cy="1838367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spc="-150" dirty="0">
              <a:ln w="6350">
                <a:solidFill>
                  <a:schemeClr val="tx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961351" y="1932203"/>
            <a:ext cx="0" cy="28800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084488" y="1932203"/>
            <a:ext cx="0" cy="28800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08159" y="1936433"/>
            <a:ext cx="1351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기본교육</a:t>
            </a:r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 </a:t>
            </a:r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(176H)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23831" y="1936433"/>
            <a:ext cx="1351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심</a:t>
            </a:r>
            <a:r>
              <a: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화</a:t>
            </a:r>
            <a:r>
              <a:rPr lang="ko-KR" altLang="en-US" sz="12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교육</a:t>
            </a:r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 </a:t>
            </a:r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(304H)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83935" y="1936433"/>
            <a:ext cx="2098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특강</a:t>
            </a:r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(24H) / </a:t>
            </a:r>
            <a:r>
              <a:rPr lang="ko-KR" altLang="en-US" sz="12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원격훈련</a:t>
            </a:r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(40H)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74342" y="1936433"/>
            <a:ext cx="1713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최종 프로젝트 </a:t>
            </a:r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(240H)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26" name="사각형: 둥근 모서리 442">
            <a:extLst>
              <a:ext uri="{FF2B5EF4-FFF2-40B4-BE49-F238E27FC236}">
                <a16:creationId xmlns:a16="http://schemas.microsoft.com/office/drawing/2014/main" xmlns="" id="{423C524C-0F59-45F5-AAED-601A6451F86A}"/>
              </a:ext>
            </a:extLst>
          </p:cNvPr>
          <p:cNvSpPr/>
          <p:nvPr/>
        </p:nvSpPr>
        <p:spPr>
          <a:xfrm>
            <a:off x="1079143" y="3032842"/>
            <a:ext cx="1726810" cy="504000"/>
          </a:xfrm>
          <a:prstGeom prst="roundRect">
            <a:avLst>
              <a:gd name="adj" fmla="val 7038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algn="ctr" defTabSz="914217" latinLnBrk="0"/>
            <a:r>
              <a:rPr kumimoji="1" lang="ko-KR" altLang="en-US" sz="1000" b="1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알고리즘 활용</a:t>
            </a:r>
            <a:endParaRPr kumimoji="1" lang="en-US" altLang="ko-KR" sz="1000" b="1" kern="0" spc="-150" dirty="0" smtClean="0">
              <a:ln>
                <a:solidFill>
                  <a:srgbClr val="9BBB59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algn="ctr" defTabSz="914217" latinLnBrk="0"/>
            <a:r>
              <a:rPr kumimoji="1" lang="en-US" altLang="ko-KR" sz="1000" b="1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SW</a:t>
            </a:r>
            <a:r>
              <a:rPr kumimoji="1" lang="ko-KR" altLang="en-US" sz="1000" b="1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문제해결</a:t>
            </a:r>
            <a:endParaRPr kumimoji="1" lang="en-US" altLang="ko-KR" sz="1000" b="1" kern="0" spc="-150" dirty="0">
              <a:ln>
                <a:solidFill>
                  <a:srgbClr val="9BBB59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7" name="직선 화살표 연결선 6"/>
          <p:cNvCxnSpPr>
            <a:stCxn id="154" idx="2"/>
          </p:cNvCxnSpPr>
          <p:nvPr/>
        </p:nvCxnSpPr>
        <p:spPr>
          <a:xfrm>
            <a:off x="1942548" y="2837594"/>
            <a:ext cx="0" cy="195248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442">
            <a:extLst>
              <a:ext uri="{FF2B5EF4-FFF2-40B4-BE49-F238E27FC236}">
                <a16:creationId xmlns:a16="http://schemas.microsoft.com/office/drawing/2014/main" xmlns="" id="{423C524C-0F59-45F5-AAED-601A6451F86A}"/>
              </a:ext>
            </a:extLst>
          </p:cNvPr>
          <p:cNvSpPr/>
          <p:nvPr/>
        </p:nvSpPr>
        <p:spPr>
          <a:xfrm>
            <a:off x="3115899" y="2333594"/>
            <a:ext cx="1772625" cy="1170352"/>
          </a:xfrm>
          <a:prstGeom prst="roundRect">
            <a:avLst>
              <a:gd name="adj" fmla="val 7038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algn="ctr" defTabSz="914217" latinLnBrk="0"/>
            <a:r>
              <a:rPr kumimoji="1" lang="ko-KR" altLang="en-US" sz="1000" b="1" kern="0" spc="-150" dirty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데이터 저장 및 데이터 </a:t>
            </a:r>
            <a:r>
              <a:rPr kumimoji="1" lang="ko-KR" altLang="en-US" sz="1000" b="1" kern="0" spc="-150" dirty="0" err="1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마이닝</a:t>
            </a:r>
            <a:r>
              <a:rPr kumimoji="1" lang="en-US" altLang="ko-KR" sz="1000" b="1" kern="0" spc="-150" dirty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endParaRPr kumimoji="1" lang="en-US" altLang="ko-KR" sz="1000" b="1" kern="0" spc="-150" dirty="0" smtClean="0">
              <a:ln>
                <a:solidFill>
                  <a:srgbClr val="9BBB59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algn="ctr" defTabSz="914217" latinLnBrk="0"/>
            <a:r>
              <a:rPr kumimoji="1" lang="ko-KR" altLang="en-US" sz="1000" b="1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서버사이드 컴포넌트 구현 및 개발</a:t>
            </a:r>
            <a:endParaRPr kumimoji="1" lang="ko-KR" altLang="en-US" sz="1000" b="1" kern="0" spc="-150" dirty="0">
              <a:ln>
                <a:solidFill>
                  <a:srgbClr val="9BBB59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2" name="사각형: 둥근 모서리 442">
            <a:extLst>
              <a:ext uri="{FF2B5EF4-FFF2-40B4-BE49-F238E27FC236}">
                <a16:creationId xmlns:a16="http://schemas.microsoft.com/office/drawing/2014/main" xmlns="" id="{423C524C-0F59-45F5-AAED-601A6451F86A}"/>
              </a:ext>
            </a:extLst>
          </p:cNvPr>
          <p:cNvSpPr/>
          <p:nvPr/>
        </p:nvSpPr>
        <p:spPr>
          <a:xfrm>
            <a:off x="5269855" y="2333594"/>
            <a:ext cx="1726810" cy="504000"/>
          </a:xfrm>
          <a:prstGeom prst="roundRect">
            <a:avLst>
              <a:gd name="adj" fmla="val 7038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algn="ctr" defTabSz="914217" latinLnBrk="0"/>
            <a:r>
              <a:rPr kumimoji="1" lang="en-US" altLang="ko-KR" sz="1000" b="1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IT</a:t>
            </a:r>
            <a:r>
              <a:rPr kumimoji="1" lang="ko-KR" altLang="en-US" sz="1000" b="1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포트폴리오</a:t>
            </a:r>
            <a:endParaRPr kumimoji="1" lang="en-US" altLang="ko-KR" sz="1000" b="1" kern="0" spc="-150" dirty="0" smtClean="0">
              <a:ln>
                <a:solidFill>
                  <a:srgbClr val="9BBB59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algn="ctr" defTabSz="914217" latinLnBrk="0"/>
            <a:r>
              <a:rPr kumimoji="1" lang="en-US" altLang="ko-KR" sz="1000" b="1" kern="0" spc="-150" dirty="0" err="1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Git</a:t>
            </a:r>
            <a:r>
              <a:rPr kumimoji="1" lang="en-US" altLang="ko-KR" sz="1000" b="1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kumimoji="1" lang="en-US" altLang="ko-KR" sz="1000" b="1" kern="0" spc="-150" dirty="0" err="1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Github</a:t>
            </a:r>
            <a:endParaRPr kumimoji="1" lang="en-US" altLang="ko-KR" sz="1000" b="1" kern="0" spc="-150" dirty="0">
              <a:ln>
                <a:solidFill>
                  <a:srgbClr val="9BBB59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3" name="사각형: 둥근 모서리 442">
            <a:extLst>
              <a:ext uri="{FF2B5EF4-FFF2-40B4-BE49-F238E27FC236}">
                <a16:creationId xmlns:a16="http://schemas.microsoft.com/office/drawing/2014/main" xmlns="" id="{423C524C-0F59-45F5-AAED-601A6451F86A}"/>
              </a:ext>
            </a:extLst>
          </p:cNvPr>
          <p:cNvSpPr/>
          <p:nvPr/>
        </p:nvSpPr>
        <p:spPr>
          <a:xfrm>
            <a:off x="5269855" y="3032842"/>
            <a:ext cx="1726810" cy="504000"/>
          </a:xfrm>
          <a:prstGeom prst="roundRect">
            <a:avLst>
              <a:gd name="adj" fmla="val 7038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algn="ctr" defTabSz="914217" latinLnBrk="0"/>
            <a:r>
              <a:rPr kumimoji="1" lang="en-US" altLang="ko-KR" sz="1000" b="1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SQL </a:t>
            </a:r>
            <a:r>
              <a:rPr kumimoji="1" lang="ko-KR" altLang="en-US" sz="1000" b="1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튜닝</a:t>
            </a:r>
            <a:r>
              <a:rPr kumimoji="1" lang="en-US" altLang="ko-KR" sz="1000" b="1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kumimoji="1" lang="ko-KR" altLang="en-US" sz="1000" b="1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알고리즘</a:t>
            </a:r>
            <a:endParaRPr kumimoji="1" lang="en-US" altLang="ko-KR" sz="1000" b="1" kern="0" spc="-150" dirty="0" smtClean="0">
              <a:ln>
                <a:solidFill>
                  <a:srgbClr val="9BBB59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algn="ctr" defTabSz="914217" latinLnBrk="0"/>
            <a:r>
              <a:rPr kumimoji="1" lang="ko-KR" altLang="en-US" sz="1000" b="1" kern="0" spc="-150" dirty="0" err="1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자바프로그래밍</a:t>
            </a:r>
            <a:r>
              <a:rPr kumimoji="1" lang="en-US" altLang="ko-KR" sz="1000" b="1" kern="0" spc="-150" dirty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kumimoji="1" lang="ko-KR" altLang="en-US" sz="1000" b="1" kern="0" spc="-150" dirty="0" err="1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챗봇</a:t>
            </a:r>
            <a:endParaRPr kumimoji="1" lang="en-US" altLang="ko-KR" sz="1000" b="1" kern="0" spc="-150" dirty="0">
              <a:ln>
                <a:solidFill>
                  <a:srgbClr val="9BBB59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4" name="사각형: 둥근 모서리 442">
            <a:extLst>
              <a:ext uri="{FF2B5EF4-FFF2-40B4-BE49-F238E27FC236}">
                <a16:creationId xmlns:a16="http://schemas.microsoft.com/office/drawing/2014/main" xmlns="" id="{423C524C-0F59-45F5-AAED-601A6451F86A}"/>
              </a:ext>
            </a:extLst>
          </p:cNvPr>
          <p:cNvSpPr/>
          <p:nvPr/>
        </p:nvSpPr>
        <p:spPr>
          <a:xfrm>
            <a:off x="7567900" y="2333594"/>
            <a:ext cx="1800000" cy="1203248"/>
          </a:xfrm>
          <a:prstGeom prst="roundRect">
            <a:avLst>
              <a:gd name="adj" fmla="val 7038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defTabSz="914217" latinLnBrk="0"/>
            <a:r>
              <a:rPr kumimoji="1" lang="ko-KR" altLang="en-US" sz="1000" b="1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최종 </a:t>
            </a:r>
            <a:r>
              <a:rPr kumimoji="1" lang="ko-KR" altLang="en-US" sz="1000" b="1" kern="0" spc="-150" dirty="0" err="1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팀프로젝트</a:t>
            </a:r>
            <a:r>
              <a:rPr kumimoji="1" lang="ko-KR" altLang="en-US" sz="1000" b="1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1000" b="1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kumimoji="1" lang="ko-KR" altLang="en-US" sz="1000" b="1" kern="0" spc="-150" dirty="0" err="1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멘토링</a:t>
            </a:r>
            <a:r>
              <a:rPr kumimoji="1" lang="ko-KR" altLang="en-US" sz="1000" b="1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포함</a:t>
            </a:r>
            <a:r>
              <a:rPr kumimoji="1" lang="en-US" altLang="ko-KR" sz="1000" b="1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 defTabSz="914217" latinLnBrk="0"/>
            <a:r>
              <a:rPr kumimoji="1" lang="en-US" altLang="ko-KR" sz="300" b="1" kern="0" spc="-150" dirty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endParaRPr kumimoji="1" lang="en-US" altLang="ko-KR" sz="1000" b="1" kern="0" spc="-150" dirty="0">
              <a:ln>
                <a:solidFill>
                  <a:srgbClr val="9BBB59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defTabSz="914217" latinLnBrk="0"/>
            <a:r>
              <a:rPr kumimoji="1" lang="en-US" altLang="ko-KR" sz="900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*</a:t>
            </a:r>
            <a:r>
              <a:rPr kumimoji="1" lang="ko-KR" altLang="en-US" sz="900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주제 예시</a:t>
            </a:r>
            <a:endParaRPr kumimoji="1" lang="en-US" altLang="ko-KR" sz="900" kern="0" spc="-150" dirty="0" smtClean="0">
              <a:ln>
                <a:solidFill>
                  <a:srgbClr val="9BBB59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defTabSz="914217" latinLnBrk="0"/>
            <a:r>
              <a:rPr kumimoji="1" lang="en-US" altLang="ko-KR" sz="900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1.  </a:t>
            </a:r>
            <a:r>
              <a:rPr kumimoji="1" lang="ko-KR" altLang="en-US" sz="900" kern="0" spc="-150" dirty="0" err="1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악성댓글</a:t>
            </a:r>
            <a:r>
              <a:rPr kumimoji="1" lang="ko-KR" altLang="en-US" sz="900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ko-KR" altLang="en-US" sz="900" kern="0" spc="-150" dirty="0" err="1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필터링</a:t>
            </a:r>
            <a:r>
              <a:rPr kumimoji="1" lang="ko-KR" altLang="en-US" sz="900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ko-KR" altLang="en-US" sz="900" kern="0" spc="-150" dirty="0" err="1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챗봇</a:t>
            </a:r>
            <a:endParaRPr kumimoji="1" lang="en-US" altLang="ko-KR" sz="900" kern="0" spc="-150" dirty="0" smtClean="0">
              <a:ln>
                <a:solidFill>
                  <a:srgbClr val="9BBB59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defTabSz="914217" latinLnBrk="0"/>
            <a:r>
              <a:rPr kumimoji="1" lang="en-US" altLang="ko-KR" sz="900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2.  </a:t>
            </a:r>
            <a:r>
              <a:rPr kumimoji="1" lang="ko-KR" altLang="en-US" sz="900" kern="0" spc="-150" dirty="0" err="1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전기차</a:t>
            </a:r>
            <a:r>
              <a:rPr kumimoji="1" lang="ko-KR" altLang="en-US" sz="900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충전소 </a:t>
            </a:r>
            <a:r>
              <a:rPr kumimoji="1" lang="ko-KR" altLang="en-US" sz="900" kern="0" spc="-150" dirty="0" err="1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위치정보제공</a:t>
            </a:r>
            <a:r>
              <a:rPr kumimoji="1" lang="ko-KR" altLang="en-US" sz="900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시스템</a:t>
            </a:r>
            <a:endParaRPr kumimoji="1" lang="en-US" altLang="ko-KR" sz="900" kern="0" spc="-150" dirty="0" smtClean="0">
              <a:ln>
                <a:solidFill>
                  <a:srgbClr val="9BBB59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defTabSz="914217" latinLnBrk="0"/>
            <a:r>
              <a:rPr kumimoji="1" lang="en-US" altLang="ko-KR" sz="900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3.  </a:t>
            </a:r>
            <a:r>
              <a:rPr kumimoji="1" lang="ko-KR" altLang="en-US" sz="900" kern="0" spc="-150" dirty="0" err="1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지역기반</a:t>
            </a:r>
            <a:r>
              <a:rPr kumimoji="1" lang="ko-KR" altLang="en-US" sz="900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ko-KR" altLang="en-US" sz="900" kern="0" spc="-150" dirty="0" err="1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추천서비스</a:t>
            </a:r>
            <a:endParaRPr kumimoji="1" lang="en-US" altLang="ko-KR" sz="900" kern="0" spc="-150" dirty="0" smtClean="0">
              <a:ln>
                <a:solidFill>
                  <a:srgbClr val="9BBB59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defTabSz="914217" latinLnBrk="0"/>
            <a:r>
              <a:rPr kumimoji="1" lang="en-US" altLang="ko-KR" sz="900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4.  </a:t>
            </a:r>
            <a:r>
              <a:rPr kumimoji="1" lang="ko-KR" altLang="en-US" sz="900" kern="0" spc="-150" dirty="0" err="1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정보제공</a:t>
            </a:r>
            <a:r>
              <a:rPr kumimoji="1" lang="ko-KR" altLang="en-US" sz="900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플랫폼 구축</a:t>
            </a:r>
            <a:endParaRPr kumimoji="1" lang="en-US" altLang="ko-KR" sz="900" kern="0" spc="-150" dirty="0" smtClean="0">
              <a:ln>
                <a:solidFill>
                  <a:srgbClr val="9BBB59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defTabSz="914217" latinLnBrk="0"/>
            <a:r>
              <a:rPr kumimoji="1" lang="en-US" altLang="ko-KR" sz="900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5.  </a:t>
            </a:r>
            <a:r>
              <a:rPr kumimoji="1" lang="ko-KR" altLang="en-US" sz="900" kern="0" spc="-150" dirty="0" err="1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어시스턴스</a:t>
            </a:r>
            <a:r>
              <a:rPr kumimoji="1" lang="ko-KR" altLang="en-US" sz="900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대화형 </a:t>
            </a:r>
            <a:r>
              <a:rPr kumimoji="1" lang="ko-KR" altLang="en-US" sz="900" kern="0" spc="-150" dirty="0" err="1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챗봇</a:t>
            </a:r>
            <a:endParaRPr kumimoji="1" lang="en-US" altLang="ko-KR" sz="900" kern="0" spc="-150" dirty="0">
              <a:ln>
                <a:solidFill>
                  <a:srgbClr val="9BBB59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79399" y="3796131"/>
            <a:ext cx="464671" cy="11986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spc="-150" dirty="0" err="1" smtClean="0">
                <a:ln w="635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학습목표</a:t>
            </a:r>
            <a:endParaRPr lang="ko-KR" altLang="en-US" sz="1100" b="1" spc="-150" dirty="0">
              <a:ln w="6350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79399" y="5150529"/>
            <a:ext cx="464671" cy="11986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spc="-150" dirty="0" smtClean="0">
                <a:ln w="635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활용</a:t>
            </a:r>
            <a:endParaRPr lang="en-US" altLang="ko-KR" sz="1100" b="1" spc="-150" dirty="0" smtClean="0">
              <a:ln w="6350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1100" b="1" spc="-150" dirty="0" smtClean="0">
                <a:ln w="635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SW</a:t>
            </a:r>
            <a:endParaRPr lang="ko-KR" altLang="en-US" sz="1100" b="1" spc="-150" dirty="0">
              <a:ln w="6350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161119" y="3796131"/>
            <a:ext cx="464671" cy="11986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spc="-150" dirty="0" err="1" smtClean="0">
                <a:ln w="635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학습대상</a:t>
            </a:r>
            <a:endParaRPr lang="ko-KR" altLang="en-US" sz="1100" b="1" spc="-150" dirty="0">
              <a:ln w="6350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4753232" y="4993283"/>
            <a:ext cx="4821073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4753232" y="3787893"/>
            <a:ext cx="4821073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838214" y="4975295"/>
            <a:ext cx="3202635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838214" y="5150529"/>
            <a:ext cx="8736091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838214" y="6349193"/>
            <a:ext cx="8736091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789003" y="3997371"/>
            <a:ext cx="38314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200" b="1" kern="0" spc="-150" dirty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- SW</a:t>
            </a:r>
            <a:r>
              <a:rPr kumimoji="1" lang="ko-KR" altLang="en-US" sz="1200" b="1" kern="0" spc="-150" dirty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개발 직무로 취업을 희망하시는 분</a:t>
            </a:r>
            <a:endParaRPr kumimoji="1" lang="en-US" altLang="ko-KR" sz="1200" b="1" kern="0" spc="-150" dirty="0">
              <a:ln>
                <a:solidFill>
                  <a:srgbClr val="9BBB59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r>
              <a:rPr kumimoji="1" lang="en-US" altLang="ko-KR" sz="1200" b="1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- JAVA </a:t>
            </a:r>
            <a:r>
              <a:rPr kumimoji="1" lang="ko-KR" altLang="en-US" sz="1200" b="1" kern="0" spc="-150" dirty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기반 웹 서비스 개발 직무로 취업을 희망하는 </a:t>
            </a:r>
            <a:r>
              <a:rPr kumimoji="1" lang="ko-KR" altLang="en-US" sz="1200" b="1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분</a:t>
            </a:r>
            <a:endParaRPr kumimoji="1" lang="en-US" altLang="ko-KR" sz="1200" b="1" kern="0" spc="-150" dirty="0" smtClean="0">
              <a:ln>
                <a:solidFill>
                  <a:srgbClr val="9BBB59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r>
              <a:rPr kumimoji="1" lang="en-US" altLang="ko-KR" sz="1200" b="1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- JAVA </a:t>
            </a:r>
            <a:r>
              <a:rPr kumimoji="1" lang="ko-KR" altLang="en-US" sz="1200" b="1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기반의 자연어 처리</a:t>
            </a:r>
            <a:r>
              <a:rPr kumimoji="1" lang="en-US" altLang="ko-KR" sz="1200" b="1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kumimoji="1" lang="ko-KR" altLang="en-US" sz="1200" b="1" kern="0" spc="-150" dirty="0" err="1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머신러닝</a:t>
            </a:r>
            <a:r>
              <a:rPr kumimoji="1" lang="ko-KR" altLang="en-US" sz="1200" b="1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기술을 </a:t>
            </a:r>
            <a:r>
              <a:rPr kumimoji="1" lang="ko-KR" altLang="en-US" sz="1200" b="1" kern="0" spc="-150" dirty="0" err="1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배워보고</a:t>
            </a:r>
            <a:r>
              <a:rPr kumimoji="1" lang="ko-KR" altLang="en-US" sz="1200" b="1" kern="0" spc="-150" dirty="0" smtClean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싶은 분</a:t>
            </a:r>
            <a:endParaRPr kumimoji="1" lang="en-US" altLang="ko-KR" sz="1200" b="1" kern="0" spc="-150" dirty="0">
              <a:ln>
                <a:solidFill>
                  <a:srgbClr val="9BBB59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r>
              <a:rPr kumimoji="1" lang="en-US" altLang="ko-KR" sz="1200" b="1" kern="0" spc="-150" dirty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- </a:t>
            </a:r>
            <a:r>
              <a:rPr kumimoji="1" lang="ko-KR" altLang="en-US" sz="1200" b="1" kern="0" spc="-150" dirty="0" err="1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취업직무</a:t>
            </a:r>
            <a:r>
              <a:rPr kumimoji="1" lang="ko-KR" altLang="en-US" sz="1200" b="1" kern="0" spc="-150" dirty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1200" b="1" kern="0" spc="-150" dirty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: SW</a:t>
            </a:r>
            <a:r>
              <a:rPr kumimoji="1" lang="ko-KR" altLang="en-US" sz="1200" b="1" kern="0" spc="-150" dirty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개발자</a:t>
            </a:r>
            <a:r>
              <a:rPr kumimoji="1" lang="en-US" altLang="ko-KR" sz="1200" b="1" kern="0" spc="-150" dirty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b="1" kern="0" spc="-150" dirty="0" err="1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웹개발자</a:t>
            </a:r>
            <a:r>
              <a:rPr kumimoji="1" lang="en-US" altLang="ko-KR" sz="1200" b="1" kern="0" spc="-150" dirty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b="1" kern="0" spc="-150" dirty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서비스 개발자 등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1345322" y="4071841"/>
            <a:ext cx="21884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1200" b="1" kern="0" spc="-150" dirty="0" err="1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백엔드</a:t>
            </a:r>
            <a:r>
              <a:rPr kumimoji="1" lang="ko-KR" altLang="en-US" sz="1200" b="1" kern="0" spc="-150" dirty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프로그래밍과</a:t>
            </a:r>
            <a:endParaRPr kumimoji="1" lang="en-US" altLang="ko-KR" sz="1200" b="1" kern="0" spc="-150" dirty="0">
              <a:ln>
                <a:solidFill>
                  <a:srgbClr val="9BBB59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algn="ctr"/>
            <a:r>
              <a:rPr kumimoji="1" lang="ko-KR" altLang="en-US" sz="1200" b="1" kern="0" spc="-150" dirty="0" err="1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자연어처리</a:t>
            </a:r>
            <a:r>
              <a:rPr kumimoji="1" lang="en-US" altLang="ko-KR" sz="1200" b="1" kern="0" spc="-150" dirty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kumimoji="1" lang="ko-KR" altLang="en-US" sz="1200" b="1" kern="0" spc="-150" dirty="0" err="1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머신러닝</a:t>
            </a:r>
            <a:r>
              <a:rPr kumimoji="1" lang="ko-KR" altLang="en-US" sz="1200" b="1" kern="0" spc="-150" dirty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역량을 갖춘</a:t>
            </a:r>
            <a:endParaRPr kumimoji="1" lang="en-US" altLang="ko-KR" sz="1200" b="1" kern="0" spc="-150" dirty="0">
              <a:ln>
                <a:solidFill>
                  <a:srgbClr val="9BBB59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algn="ctr"/>
            <a:r>
              <a:rPr kumimoji="1" lang="ko-KR" altLang="en-US" sz="1200" b="1" kern="0" spc="-150" dirty="0">
                <a:ln>
                  <a:solidFill>
                    <a:srgbClr val="9BBB59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웹 기반 플랫폼 구축 전문가 양성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628" y="5303419"/>
            <a:ext cx="7429261" cy="925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2323070" y="1771136"/>
            <a:ext cx="3229232" cy="36000"/>
          </a:xfrm>
          <a:prstGeom prst="rect">
            <a:avLst/>
          </a:prstGeom>
          <a:solidFill>
            <a:srgbClr val="0624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3218637" y="1512678"/>
            <a:ext cx="1351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정규교과 </a:t>
            </a:r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(514H)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673657" y="1771136"/>
            <a:ext cx="1512000" cy="36000"/>
          </a:xfrm>
          <a:prstGeom prst="rect">
            <a:avLst/>
          </a:prstGeom>
          <a:solidFill>
            <a:srgbClr val="0624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7781084" y="1512678"/>
            <a:ext cx="1297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프로젝트</a:t>
            </a:r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(240H)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7915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과정</a:t>
            </a:r>
            <a:r>
              <a:rPr lang="en-US" altLang="ko-KR" dirty="0"/>
              <a:t> </a:t>
            </a:r>
            <a:r>
              <a:rPr lang="ko-KR" altLang="en-US" dirty="0"/>
              <a:t>특장점 </a:t>
            </a:r>
            <a:r>
              <a:rPr lang="en-US" altLang="ko-KR" sz="160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  <a:ea typeface="+mn-ea"/>
                <a:cs typeface="+mn-cs"/>
              </a:rPr>
              <a:t>| </a:t>
            </a:r>
            <a:r>
              <a:rPr lang="ko-KR" altLang="en-US" sz="160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  <a:ea typeface="+mn-ea"/>
                <a:cs typeface="+mn-cs"/>
              </a:rPr>
              <a:t>러닝플랫폼</a:t>
            </a:r>
            <a:endParaRPr lang="ko-KR" altLang="en-US" sz="1400" dirty="0">
              <a:ln>
                <a:solidFill>
                  <a:srgbClr val="3B8DD1">
                    <a:shade val="50000"/>
                    <a:alpha val="0"/>
                  </a:srgbClr>
                </a:solidFill>
              </a:ln>
              <a:solidFill>
                <a:srgbClr val="0070C0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143" name="그룹 142"/>
          <p:cNvGrpSpPr/>
          <p:nvPr/>
        </p:nvGrpSpPr>
        <p:grpSpPr>
          <a:xfrm>
            <a:off x="280471" y="1326826"/>
            <a:ext cx="9444535" cy="5089977"/>
            <a:chOff x="227018" y="1045810"/>
            <a:chExt cx="11732134" cy="5576944"/>
          </a:xfrm>
        </p:grpSpPr>
        <p:sp>
          <p:nvSpPr>
            <p:cNvPr id="144" name="직사각형 143"/>
            <p:cNvSpPr/>
            <p:nvPr/>
          </p:nvSpPr>
          <p:spPr>
            <a:xfrm>
              <a:off x="270972" y="2100981"/>
              <a:ext cx="11653943" cy="19815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kern="0" spc="-5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13500000" scaled="1"/>
                  <a:tileRect/>
                </a:gradFill>
                <a:latin typeface="+mn-ea"/>
              </a:endParaRPr>
            </a:p>
          </p:txBody>
        </p:sp>
        <p:sp>
          <p:nvSpPr>
            <p:cNvPr id="145" name="자유형 144"/>
            <p:cNvSpPr/>
            <p:nvPr/>
          </p:nvSpPr>
          <p:spPr>
            <a:xfrm flipV="1">
              <a:off x="310319" y="1196488"/>
              <a:ext cx="11445761" cy="45719"/>
            </a:xfrm>
            <a:custGeom>
              <a:avLst/>
              <a:gdLst>
                <a:gd name="connsiteX0" fmla="*/ 0 w 9927771"/>
                <a:gd name="connsiteY0" fmla="*/ 0 h 0"/>
                <a:gd name="connsiteX1" fmla="*/ 9927771 w 9927771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7771">
                  <a:moveTo>
                    <a:pt x="0" y="0"/>
                  </a:moveTo>
                  <a:lnTo>
                    <a:pt x="9927771" y="0"/>
                  </a:lnTo>
                </a:path>
              </a:pathLst>
            </a:cu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6" name="그룹 145"/>
            <p:cNvGrpSpPr/>
            <p:nvPr/>
          </p:nvGrpSpPr>
          <p:grpSpPr>
            <a:xfrm>
              <a:off x="644339" y="1045810"/>
              <a:ext cx="10943315" cy="332955"/>
              <a:chOff x="2542640" y="1754459"/>
              <a:chExt cx="6587797" cy="332955"/>
            </a:xfrm>
          </p:grpSpPr>
          <p:sp>
            <p:nvSpPr>
              <p:cNvPr id="160" name="모서리가 둥근 직사각형 159"/>
              <p:cNvSpPr/>
              <p:nvPr/>
            </p:nvSpPr>
            <p:spPr>
              <a:xfrm>
                <a:off x="2542640" y="1763414"/>
                <a:ext cx="1219295" cy="3240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ko-KR" altLang="en-US" sz="1400" b="1" dirty="0" err="1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+mn-ea"/>
                  </a:rPr>
                  <a:t>피드</a:t>
                </a:r>
                <a:endParaRPr lang="ko-KR" altLang="en-US" sz="1400" b="1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61" name="모서리가 둥근 직사각형 160"/>
              <p:cNvSpPr/>
              <p:nvPr/>
            </p:nvSpPr>
            <p:spPr>
              <a:xfrm>
                <a:off x="4327125" y="1754459"/>
                <a:ext cx="1219295" cy="3240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ko-KR" altLang="en-US" sz="1400" b="1" dirty="0" err="1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+mn-ea"/>
                  </a:rPr>
                  <a:t>지식콘텐츠</a:t>
                </a:r>
                <a:endParaRPr lang="ko-KR" altLang="en-US" sz="1400" b="1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62" name="모서리가 둥근 직사각형 161"/>
              <p:cNvSpPr/>
              <p:nvPr/>
            </p:nvSpPr>
            <p:spPr>
              <a:xfrm>
                <a:off x="6128625" y="1761736"/>
                <a:ext cx="1219295" cy="3240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ko-KR" altLang="en-US" sz="1400" b="1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+mn-ea"/>
                  </a:rPr>
                  <a:t>캠퍼스</a:t>
                </a:r>
              </a:p>
            </p:txBody>
          </p:sp>
          <p:sp>
            <p:nvSpPr>
              <p:cNvPr id="163" name="모서리가 둥근 직사각형 162"/>
              <p:cNvSpPr/>
              <p:nvPr/>
            </p:nvSpPr>
            <p:spPr>
              <a:xfrm>
                <a:off x="7911142" y="1761736"/>
                <a:ext cx="1219295" cy="3240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+mn-ea"/>
                  </a:rPr>
                  <a:t>Me</a:t>
                </a:r>
                <a:endParaRPr lang="ko-KR" altLang="en-US" sz="1400" b="1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sp>
          <p:nvSpPr>
            <p:cNvPr id="147" name="자유형 146"/>
            <p:cNvSpPr/>
            <p:nvPr/>
          </p:nvSpPr>
          <p:spPr>
            <a:xfrm>
              <a:off x="2963447" y="1427458"/>
              <a:ext cx="45719" cy="5148000"/>
            </a:xfrm>
            <a:custGeom>
              <a:avLst/>
              <a:gdLst>
                <a:gd name="connsiteX0" fmla="*/ 0 w 0"/>
                <a:gd name="connsiteY0" fmla="*/ 0 h 4822166"/>
                <a:gd name="connsiteX1" fmla="*/ 0 w 0"/>
                <a:gd name="connsiteY1" fmla="*/ 4822166 h 482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822166">
                  <a:moveTo>
                    <a:pt x="0" y="0"/>
                  </a:moveTo>
                  <a:lnTo>
                    <a:pt x="0" y="4822166"/>
                  </a:lnTo>
                </a:path>
              </a:pathLst>
            </a:cu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자유형 147"/>
            <p:cNvSpPr/>
            <p:nvPr/>
          </p:nvSpPr>
          <p:spPr>
            <a:xfrm flipV="1">
              <a:off x="310319" y="4092172"/>
              <a:ext cx="11505936" cy="45719"/>
            </a:xfrm>
            <a:custGeom>
              <a:avLst/>
              <a:gdLst>
                <a:gd name="connsiteX0" fmla="*/ 0 w 9927771"/>
                <a:gd name="connsiteY0" fmla="*/ 0 h 0"/>
                <a:gd name="connsiteX1" fmla="*/ 9927771 w 9927771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27771">
                  <a:moveTo>
                    <a:pt x="0" y="0"/>
                  </a:moveTo>
                  <a:lnTo>
                    <a:pt x="9927771" y="0"/>
                  </a:lnTo>
                </a:path>
              </a:pathLst>
            </a:cu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6022773" y="1474754"/>
              <a:ext cx="45719" cy="5148000"/>
            </a:xfrm>
            <a:custGeom>
              <a:avLst/>
              <a:gdLst>
                <a:gd name="connsiteX0" fmla="*/ 0 w 0"/>
                <a:gd name="connsiteY0" fmla="*/ 0 h 4822166"/>
                <a:gd name="connsiteX1" fmla="*/ 0 w 0"/>
                <a:gd name="connsiteY1" fmla="*/ 4822166 h 482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822166">
                  <a:moveTo>
                    <a:pt x="0" y="0"/>
                  </a:moveTo>
                  <a:lnTo>
                    <a:pt x="0" y="4822166"/>
                  </a:lnTo>
                </a:path>
              </a:pathLst>
            </a:cu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자유형 149"/>
            <p:cNvSpPr/>
            <p:nvPr/>
          </p:nvSpPr>
          <p:spPr>
            <a:xfrm>
              <a:off x="9021798" y="1474754"/>
              <a:ext cx="45719" cy="5148000"/>
            </a:xfrm>
            <a:custGeom>
              <a:avLst/>
              <a:gdLst>
                <a:gd name="connsiteX0" fmla="*/ 0 w 0"/>
                <a:gd name="connsiteY0" fmla="*/ 0 h 4822166"/>
                <a:gd name="connsiteX1" fmla="*/ 0 w 0"/>
                <a:gd name="connsiteY1" fmla="*/ 4822166 h 482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822166">
                  <a:moveTo>
                    <a:pt x="0" y="0"/>
                  </a:moveTo>
                  <a:lnTo>
                    <a:pt x="0" y="4822166"/>
                  </a:lnTo>
                </a:path>
              </a:pathLst>
            </a:custGeom>
            <a:ln w="635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227018" y="1510854"/>
              <a:ext cx="2726162" cy="5002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Bef>
                  <a:spcPts val="200"/>
                </a:spcBef>
                <a:defRPr/>
              </a:pPr>
              <a:r>
                <a:rPr lang="ko-KR" altLang="en-US" sz="11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en-US" altLang="ko-KR" sz="11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“</a:t>
              </a:r>
              <a:r>
                <a:rPr lang="ko-KR" altLang="en-US" sz="11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실시간 강의 및 </a:t>
              </a:r>
              <a:r>
                <a:rPr lang="ko-KR" altLang="en-US" sz="1100" b="1" spc="-15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튜터링</a:t>
              </a:r>
              <a:r>
                <a:rPr lang="en-US" altLang="ko-KR" sz="11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, </a:t>
              </a:r>
            </a:p>
            <a:p>
              <a:pPr lvl="0" algn="ctr">
                <a:spcBef>
                  <a:spcPts val="200"/>
                </a:spcBef>
                <a:defRPr/>
              </a:pPr>
              <a:r>
                <a:rPr lang="ko-KR" altLang="en-US" sz="11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학습안내와 소식</a:t>
              </a:r>
              <a:r>
                <a:rPr lang="en-US" altLang="ko-KR" sz="11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자료 공유</a:t>
              </a:r>
              <a:r>
                <a:rPr lang="en-US" altLang="ko-KR" sz="11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”</a:t>
              </a:r>
              <a:endParaRPr lang="ko-KR" altLang="en-US" sz="11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2963447" y="1547224"/>
              <a:ext cx="3069752" cy="5002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200"/>
                </a:spcBef>
                <a:defRPr/>
              </a:pPr>
              <a:r>
                <a:rPr lang="ko-KR" altLang="en-US" sz="11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en-US" altLang="ko-KR" sz="11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“</a:t>
              </a:r>
              <a:r>
                <a:rPr lang="ko-KR" altLang="en-US" sz="11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개인별 맞춤 </a:t>
              </a:r>
              <a:r>
                <a:rPr lang="ko-KR" altLang="en-US" sz="1100" b="1" spc="-15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콘텐츠를</a:t>
              </a:r>
              <a:r>
                <a:rPr lang="ko-KR" altLang="en-US" sz="11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 </a:t>
              </a:r>
              <a:endParaRPr lang="en-US" altLang="ko-KR" sz="11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endParaRPr>
            </a:p>
            <a:p>
              <a:pPr algn="ctr">
                <a:spcBef>
                  <a:spcPts val="200"/>
                </a:spcBef>
                <a:defRPr/>
              </a:pPr>
              <a:r>
                <a:rPr lang="ko-KR" altLang="en-US" sz="11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스스로 학습</a:t>
              </a:r>
              <a:r>
                <a:rPr lang="en-US" altLang="ko-KR" sz="11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”</a:t>
              </a:r>
              <a:r>
                <a:rPr lang="ko-KR" altLang="en-US" sz="11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274202" y="2193806"/>
              <a:ext cx="2726296" cy="17973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7313" lvl="0" indent="-87313">
                <a:lnSpc>
                  <a:spcPct val="12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실시간 강의 참여</a:t>
              </a:r>
              <a:endParaRPr lang="en-US" altLang="ko-KR" sz="105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endParaRPr>
            </a:p>
            <a:p>
              <a:pPr marL="87313" lvl="0" indent="-87313">
                <a:lnSpc>
                  <a:spcPct val="12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학습안내 및 공지사항 확인</a:t>
              </a:r>
            </a:p>
            <a:p>
              <a:pPr marL="87313" lvl="0" indent="-87313">
                <a:lnSpc>
                  <a:spcPct val="12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 추가 및 참고자료 공유</a:t>
              </a:r>
            </a:p>
            <a:p>
              <a:pPr marL="87313" lvl="0" indent="-87313">
                <a:lnSpc>
                  <a:spcPct val="12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 실시간 질의응답 및 의견 교환</a:t>
              </a:r>
            </a:p>
            <a:p>
              <a:pPr marL="87313" lvl="0" indent="-87313">
                <a:lnSpc>
                  <a:spcPct val="12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 토론기능을 활용한 코드리뷰</a:t>
              </a:r>
              <a:endParaRPr lang="en-US" altLang="ko-KR" sz="105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endParaRPr>
            </a:p>
            <a:p>
              <a:pPr marL="87313" lvl="0" indent="-87313">
                <a:lnSpc>
                  <a:spcPct val="12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실시간 맞춤 </a:t>
              </a:r>
              <a:r>
                <a:rPr lang="ko-KR" altLang="en-US" sz="1050" b="1" spc="-15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튜터링</a:t>
              </a:r>
              <a:endParaRPr lang="ko-KR" altLang="en-US" sz="105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6045633" y="1527765"/>
              <a:ext cx="2976164" cy="5002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200"/>
                </a:spcBef>
                <a:defRPr/>
              </a:pPr>
              <a:r>
                <a:rPr lang="ko-KR" altLang="en-US" sz="11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en-US" altLang="ko-KR" sz="11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“</a:t>
              </a:r>
              <a:r>
                <a:rPr lang="ko-KR" altLang="en-US" sz="11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캠퍼스를 통해 공통관심사를</a:t>
              </a:r>
              <a:endParaRPr lang="en-US" altLang="ko-KR" sz="11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endParaRPr>
            </a:p>
            <a:p>
              <a:pPr algn="ctr">
                <a:spcBef>
                  <a:spcPts val="200"/>
                </a:spcBef>
                <a:defRPr/>
              </a:pPr>
              <a:r>
                <a:rPr lang="ko-KR" altLang="en-US" sz="11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동료들과 함께 소통</a:t>
              </a:r>
              <a:r>
                <a:rPr lang="en-US" altLang="ko-KR" sz="11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”</a:t>
              </a:r>
              <a:r>
                <a:rPr lang="ko-KR" altLang="en-US" sz="11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9044657" y="1524591"/>
              <a:ext cx="2880258" cy="5002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200"/>
                </a:spcBef>
                <a:defRPr/>
              </a:pPr>
              <a:r>
                <a:rPr lang="ko-KR" altLang="en-US" sz="11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en-US" altLang="ko-KR" sz="11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“</a:t>
              </a:r>
              <a:r>
                <a:rPr lang="ko-KR" altLang="en-US" sz="11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나의 학습 활동 확인을 통해 </a:t>
              </a:r>
              <a:endParaRPr lang="en-US" altLang="ko-KR" sz="11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endParaRPr>
            </a:p>
            <a:p>
              <a:pPr algn="ctr">
                <a:spcBef>
                  <a:spcPts val="200"/>
                </a:spcBef>
                <a:defRPr/>
              </a:pPr>
              <a:r>
                <a:rPr lang="ko-KR" altLang="en-US" sz="11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스스로 동기부여</a:t>
              </a:r>
              <a:r>
                <a:rPr lang="en-US" altLang="ko-KR" sz="11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”</a:t>
              </a:r>
              <a:r>
                <a:rPr lang="ko-KR" altLang="en-US" sz="11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3067570" y="2199377"/>
              <a:ext cx="2955204" cy="1203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7313" lvl="0" indent="-87313">
                <a:lnSpc>
                  <a:spcPct val="12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학습 자원의 통합 검색</a:t>
              </a:r>
              <a:endParaRPr lang="en-US" altLang="ko-KR" sz="105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endParaRPr>
            </a:p>
            <a:p>
              <a:pPr marL="87313" lvl="0" indent="-87313">
                <a:lnSpc>
                  <a:spcPct val="12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1050" b="1" spc="-15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이러닝</a:t>
              </a:r>
              <a:r>
                <a:rPr lang="ko-KR" altLang="en-US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 및</a:t>
              </a:r>
              <a:r>
                <a:rPr lang="en-US" altLang="ko-KR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ko-KR" altLang="en-US" sz="1050" b="1" spc="-15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마이크로러닝</a:t>
              </a:r>
              <a:r>
                <a:rPr lang="ko-KR" altLang="en-US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ko-KR" altLang="en-US" sz="1050" b="1" spc="-15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콘텐츠</a:t>
              </a:r>
              <a:r>
                <a:rPr lang="ko-KR" altLang="en-US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 수강</a:t>
              </a:r>
            </a:p>
            <a:p>
              <a:pPr marL="87313" lvl="0" indent="-87313">
                <a:lnSpc>
                  <a:spcPct val="12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키워드 검색으로 관심분야 콘텐트 학습</a:t>
              </a:r>
            </a:p>
            <a:p>
              <a:pPr marL="87313" lvl="0" indent="-87313">
                <a:lnSpc>
                  <a:spcPct val="12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en-US" altLang="ko-KR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AI </a:t>
              </a:r>
              <a:r>
                <a:rPr lang="ko-KR" altLang="en-US" sz="1050" b="1" spc="-15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큐레이션</a:t>
              </a:r>
              <a:r>
                <a:rPr lang="ko-KR" altLang="en-US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ko-KR" altLang="en-US" sz="1050" b="1" spc="-15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콘텐츠</a:t>
              </a:r>
              <a:r>
                <a:rPr lang="ko-KR" altLang="en-US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 추천</a:t>
              </a:r>
              <a:endParaRPr lang="en-US" altLang="ko-KR" sz="105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6139102" y="2193194"/>
              <a:ext cx="2862161" cy="16287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7313" lvl="0" indent="-87313">
                <a:lnSpc>
                  <a:spcPct val="12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1050" b="1" spc="-15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프로젝트별</a:t>
              </a:r>
              <a:r>
                <a:rPr lang="ko-KR" altLang="en-US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 커뮤니티 구성</a:t>
              </a:r>
              <a:r>
                <a:rPr lang="en-US" altLang="ko-KR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산출물 관리</a:t>
              </a:r>
            </a:p>
            <a:p>
              <a:pPr marL="87313" lvl="0" indent="-87313">
                <a:lnSpc>
                  <a:spcPct val="12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 자료 배포 및 공유</a:t>
              </a:r>
              <a:endParaRPr lang="en-US" altLang="ko-KR" sz="105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endParaRPr>
            </a:p>
            <a:p>
              <a:pPr marL="87313" lvl="0" indent="-87313">
                <a:lnSpc>
                  <a:spcPct val="12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 프로젝트 </a:t>
              </a:r>
              <a:r>
                <a:rPr lang="ko-KR" altLang="en-US" sz="1050" b="1" spc="-15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팀별</a:t>
              </a:r>
              <a:r>
                <a:rPr lang="ko-KR" altLang="en-US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 산출물 관리</a:t>
              </a:r>
            </a:p>
            <a:p>
              <a:pPr marL="87313" lvl="0" indent="-87313">
                <a:lnSpc>
                  <a:spcPct val="12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 공통의 관심사에 따른 </a:t>
              </a:r>
              <a:r>
                <a:rPr lang="ko-KR" altLang="en-US" sz="1050" b="1" spc="-15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스터디</a:t>
              </a:r>
              <a:r>
                <a:rPr lang="ko-KR" altLang="en-US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 구성</a:t>
              </a:r>
              <a:r>
                <a:rPr lang="en-US" altLang="ko-KR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/>
              </a:r>
              <a:br>
                <a:rPr lang="en-US" altLang="ko-KR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</a:br>
              <a:r>
                <a:rPr lang="en-US" altLang="ko-KR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  - </a:t>
              </a:r>
              <a:r>
                <a:rPr lang="ko-KR" altLang="en-US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관심사 별 소모임 </a:t>
              </a:r>
              <a:r>
                <a:rPr lang="en-US" altLang="ko-KR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/>
              </a:r>
              <a:br>
                <a:rPr lang="en-US" altLang="ko-KR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</a:br>
              <a:r>
                <a:rPr lang="en-US" altLang="ko-KR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  - </a:t>
              </a:r>
              <a:r>
                <a:rPr lang="ko-KR" altLang="en-US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공모전</a:t>
              </a:r>
              <a:r>
                <a:rPr lang="en-US" altLang="ko-KR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/</a:t>
              </a:r>
              <a:r>
                <a:rPr lang="ko-KR" altLang="en-US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경진대회 </a:t>
              </a:r>
              <a:r>
                <a:rPr lang="ko-KR" altLang="en-US" sz="1050" b="1" spc="-15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스터디</a:t>
              </a:r>
              <a:r>
                <a:rPr lang="ko-KR" altLang="en-US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 등</a:t>
              </a:r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9068567" y="2182343"/>
              <a:ext cx="2890585" cy="15444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7313" lvl="0" indent="-87313">
                <a:lnSpc>
                  <a:spcPct val="12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실시간 강의</a:t>
              </a:r>
              <a:r>
                <a:rPr lang="en-US" altLang="ko-KR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과제</a:t>
              </a:r>
              <a:r>
                <a:rPr lang="en-US" altLang="ko-KR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평가</a:t>
              </a:r>
              <a:r>
                <a:rPr lang="en-US" altLang="ko-KR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050" b="1" spc="-15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이러닝</a:t>
              </a:r>
              <a:r>
                <a:rPr lang="ko-KR" altLang="en-US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 등 모든 학습 및 활동이력 관리</a:t>
              </a:r>
            </a:p>
            <a:p>
              <a:pPr marL="87313" lvl="0" indent="-87313">
                <a:lnSpc>
                  <a:spcPct val="12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학습활동 이력을 </a:t>
              </a:r>
              <a:r>
                <a:rPr lang="ko-KR" altLang="en-US" sz="1050" b="1" spc="-15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러닝저니</a:t>
              </a:r>
              <a:r>
                <a:rPr lang="ko-KR" altLang="en-US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ko-KR" altLang="en-US" sz="1050" b="1" spc="-15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대시보드로</a:t>
              </a:r>
              <a:r>
                <a:rPr lang="ko-KR" altLang="en-US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 한눈에 확인</a:t>
              </a:r>
            </a:p>
            <a:p>
              <a:pPr marL="87313" lvl="0" indent="-87313">
                <a:lnSpc>
                  <a:spcPct val="12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105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</a:rPr>
                <a:t>포인트 및 배지를 부여하고 미션을 달성하여 성취감 부여</a:t>
              </a:r>
            </a:p>
          </p:txBody>
        </p:sp>
        <p:pic>
          <p:nvPicPr>
            <p:cNvPr id="159" name="그림 15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27193" y="4362652"/>
              <a:ext cx="1431335" cy="343541"/>
            </a:xfrm>
            <a:prstGeom prst="rect">
              <a:avLst/>
            </a:prstGeom>
          </p:spPr>
        </p:pic>
      </p:grpSp>
      <p:sp>
        <p:nvSpPr>
          <p:cNvPr id="177" name="직사각형 176"/>
          <p:cNvSpPr/>
          <p:nvPr/>
        </p:nvSpPr>
        <p:spPr>
          <a:xfrm>
            <a:off x="181386" y="839829"/>
            <a:ext cx="9739372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400" indent="-176400" latinLnBrk="0">
              <a:lnSpc>
                <a:spcPct val="130000"/>
              </a:lnSpc>
              <a:spcBef>
                <a:spcPts val="600"/>
              </a:spcBef>
              <a:buClr>
                <a:srgbClr val="228DE8"/>
              </a:buClr>
            </a:pPr>
            <a:r>
              <a:rPr lang="ko-KR" altLang="en-US" sz="1400" b="1" spc="-150" dirty="0" err="1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ㅣ다양한</a:t>
            </a:r>
            <a:r>
              <a:rPr lang="ko-KR" altLang="en-US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+mn-ea"/>
              </a:rPr>
              <a:t> 학습자원과 경험이 가능한 러닝플랫폼</a:t>
            </a:r>
            <a:r>
              <a:rPr lang="ko-KR" altLang="en-US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latin typeface="+mn-ea"/>
              </a:rPr>
              <a:t>에서 </a:t>
            </a:r>
            <a:r>
              <a:rPr lang="ko-KR" altLang="en-US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실시간 강의</a:t>
            </a:r>
            <a:r>
              <a:rPr lang="en-US" altLang="ko-KR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원격보조훈련 수강</a:t>
            </a:r>
            <a:r>
              <a:rPr lang="en-US" altLang="ko-KR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b="1" spc="-150" dirty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커뮤니티 </a:t>
            </a:r>
            <a:r>
              <a:rPr lang="ko-KR" altLang="en-US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활동을 진행합니다</a:t>
            </a:r>
            <a:r>
              <a:rPr lang="en-US" altLang="ko-KR" sz="1400" b="1" spc="-150" dirty="0" smtClean="0">
                <a:ln>
                  <a:solidFill>
                    <a:srgbClr val="3B8DD1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400" b="1" spc="-150" dirty="0">
              <a:ln>
                <a:solidFill>
                  <a:srgbClr val="3B8DD1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25" name="_x585975936" descr="EMB0000355036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639" y="4242138"/>
            <a:ext cx="2266706" cy="21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585975536" descr="EMB00003550368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577" y="4242139"/>
            <a:ext cx="2289975" cy="20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172075208" descr="EMB00003550369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730" y="4271117"/>
            <a:ext cx="2351459" cy="198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_x586734232" descr="EMB0000355036a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70" y="4250182"/>
            <a:ext cx="2172031" cy="200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746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상세 </a:t>
            </a:r>
            <a:r>
              <a:rPr lang="ko-KR" altLang="en-US" dirty="0" smtClean="0"/>
              <a:t>커리큘럼</a:t>
            </a:r>
            <a:endParaRPr lang="ko-KR" altLang="en-US" sz="1800" dirty="0"/>
          </a:p>
        </p:txBody>
      </p:sp>
      <p:graphicFrame>
        <p:nvGraphicFramePr>
          <p:cNvPr id="188" name="Group 2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772082"/>
              </p:ext>
            </p:extLst>
          </p:nvPr>
        </p:nvGraphicFramePr>
        <p:xfrm>
          <a:off x="617838" y="1448112"/>
          <a:ext cx="8699156" cy="4612029"/>
        </p:xfrm>
        <a:graphic>
          <a:graphicData uri="http://schemas.openxmlformats.org/drawingml/2006/table">
            <a:tbl>
              <a:tblPr/>
              <a:tblGrid>
                <a:gridCol w="2652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0556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8240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5829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02111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200" b="1" kern="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6245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교과목명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62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200" b="1" kern="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6245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세부내용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62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200" b="1" kern="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6245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교육시간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006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lang="ko-KR" altLang="en-US" sz="12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4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6328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lang="ko-KR" altLang="en-US" sz="12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4376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lang="ko-KR" altLang="en-US" sz="12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4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200" b="1" kern="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6245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이론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62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200" b="1" kern="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6245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실기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62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103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43762"/>
                          </a:solidFill>
                          <a:latin typeface="+mn-ea"/>
                          <a:ea typeface="+mn-ea"/>
                          <a:cs typeface="+mn-cs"/>
                        </a:rPr>
                        <a:t>자연어처리를</a:t>
                      </a:r>
                      <a:r>
                        <a:rPr lang="ko-KR" altLang="en-US" sz="1200" b="1" kern="0" spc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43762"/>
                          </a:solidFill>
                          <a:latin typeface="+mn-ea"/>
                          <a:ea typeface="+mn-ea"/>
                          <a:cs typeface="+mn-cs"/>
                        </a:rPr>
                        <a:t> 위한 프로그래밍</a:t>
                      </a:r>
                      <a:endParaRPr lang="ko-KR" altLang="en-US" sz="1200" b="1" kern="0" spc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24376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62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3A9F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200" b="1" kern="0" spc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웹 시각화를 위한 </a:t>
                      </a:r>
                      <a:r>
                        <a:rPr lang="en-US" altLang="ko-KR" sz="1200" b="1" kern="0" spc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html/CSS/script</a:t>
                      </a:r>
                    </a:p>
                    <a:p>
                      <a:pPr marL="85725" marR="0" indent="-85725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3A9F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200" b="1" kern="0" spc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백엔드</a:t>
                      </a:r>
                      <a:r>
                        <a:rPr lang="ko-KR" altLang="en-US" sz="1200" b="1" kern="0" spc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구현을 위한 기초 </a:t>
                      </a:r>
                      <a:r>
                        <a:rPr lang="en-US" altLang="ko-KR" sz="1200" b="1" kern="0" spc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JAVA </a:t>
                      </a:r>
                      <a:r>
                        <a:rPr lang="ko-KR" altLang="en-US" sz="1200" b="1" kern="0" spc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문법</a:t>
                      </a:r>
                      <a:endParaRPr lang="en-US" altLang="ko-KR" sz="1200" b="1" kern="0" spc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8000" marR="17907" marT="17907" marB="1790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62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-1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40H</a:t>
                      </a:r>
                      <a:endParaRPr lang="en-US" sz="1200" b="1" kern="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62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-1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80H</a:t>
                      </a:r>
                      <a:endParaRPr lang="en-US" sz="1200" b="1" kern="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062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261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43762"/>
                          </a:solidFill>
                          <a:latin typeface="+mn-ea"/>
                          <a:ea typeface="+mn-ea"/>
                          <a:cs typeface="+mn-cs"/>
                        </a:rPr>
                        <a:t>알고리즘</a:t>
                      </a:r>
                      <a:endParaRPr lang="ko-KR" altLang="en-US" sz="1200" b="1" kern="0" spc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24376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3A9F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200" b="1" kern="0" spc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기초 </a:t>
                      </a:r>
                      <a:r>
                        <a:rPr lang="en-US" altLang="ko-KR" sz="1200" b="1" kern="0" spc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JAVA </a:t>
                      </a:r>
                      <a:r>
                        <a:rPr lang="ko-KR" altLang="en-US" sz="1200" b="1" kern="0" spc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구문을 이용한 알고리즘</a:t>
                      </a:r>
                      <a:endParaRPr lang="en-US" altLang="ko-KR" sz="1200" b="1" kern="0" spc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8000" marR="17907" marT="17907" marB="1790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16H</a:t>
                      </a:r>
                      <a:endParaRPr lang="en-US" sz="1200" b="1" kern="0" spc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40</a:t>
                      </a:r>
                      <a:r>
                        <a:rPr lang="en-US" altLang="ko-KR" sz="1200" b="1" kern="0" spc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H</a:t>
                      </a:r>
                      <a:endParaRPr lang="en-US" sz="1200" b="1" kern="0" spc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7570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43762"/>
                          </a:solidFill>
                          <a:latin typeface="+mn-ea"/>
                          <a:ea typeface="+mn-ea"/>
                          <a:cs typeface="+mn-cs"/>
                        </a:rPr>
                        <a:t>데이터 저장 및 데이터 </a:t>
                      </a:r>
                      <a:r>
                        <a:rPr lang="ko-KR" altLang="en-US" sz="1200" b="1" kern="0" spc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43762"/>
                          </a:solidFill>
                          <a:latin typeface="+mn-ea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200" b="1" kern="0" spc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24376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43762"/>
                          </a:solidFill>
                          <a:latin typeface="+mn-ea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200" b="1" kern="0" spc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43762"/>
                          </a:solidFill>
                          <a:latin typeface="+mn-ea"/>
                          <a:ea typeface="+mn-ea"/>
                          <a:cs typeface="+mn-cs"/>
                        </a:rPr>
                        <a:t>서버사이드 컴포넌트 구현 및 개발</a:t>
                      </a:r>
                      <a:endParaRPr lang="ko-KR" altLang="en-US" sz="1200" b="1" kern="0" spc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24376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C75E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3A9F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200" b="1" kern="0" spc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3A9F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200" b="1" kern="0" spc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SQL+DB</a:t>
                      </a:r>
                      <a:r>
                        <a:rPr lang="ko-KR" altLang="en-US" sz="1200" b="1" kern="0" spc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모델링</a:t>
                      </a:r>
                      <a:endParaRPr lang="en-US" altLang="ko-KR" sz="1200" b="1" kern="0" spc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3A9F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200" b="1" kern="0" spc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웹컴포넌트</a:t>
                      </a:r>
                      <a:r>
                        <a:rPr lang="en-US" altLang="ko-KR" sz="1200" b="1" kern="0" spc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(SERVLET &amp; JSP)</a:t>
                      </a:r>
                    </a:p>
                    <a:p>
                      <a:pPr marL="85725" marR="0" indent="-85725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3A9F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200" b="1" kern="0" spc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MVC </a:t>
                      </a:r>
                      <a:r>
                        <a:rPr lang="ko-KR" altLang="en-US" sz="1200" b="1" kern="0" spc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아키텍쳐</a:t>
                      </a:r>
                      <a:r>
                        <a:rPr lang="ko-KR" altLang="en-US" sz="1200" b="1" kern="0" spc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0" spc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구조이해</a:t>
                      </a:r>
                      <a:r>
                        <a:rPr lang="ko-KR" altLang="en-US" sz="1200" b="1" kern="0" spc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및 구현</a:t>
                      </a:r>
                      <a:endParaRPr lang="en-US" altLang="ko-KR" sz="1200" b="1" kern="0" spc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3A9F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200" b="1" kern="0" spc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오픈 소스를 활용한 스프링 프레임워크</a:t>
                      </a:r>
                      <a:endParaRPr lang="en-US" altLang="ko-KR" sz="1200" b="1" kern="0" spc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8000" marR="17907" marT="17907" marB="1790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C75E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-1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56H</a:t>
                      </a:r>
                      <a:endParaRPr lang="en-US" sz="1200" b="1" kern="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C75E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-1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152H</a:t>
                      </a:r>
                      <a:endParaRPr lang="en-US" sz="1200" b="1" kern="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C75E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95" name="TextBox 194"/>
          <p:cNvSpPr txBox="1"/>
          <p:nvPr/>
        </p:nvSpPr>
        <p:spPr>
          <a:xfrm>
            <a:off x="634314" y="840259"/>
            <a:ext cx="416010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I </a:t>
            </a:r>
            <a:r>
              <a:rPr lang="ko-KR" altLang="en-US" b="1" spc="-15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정규교과</a:t>
            </a:r>
            <a:r>
              <a:rPr lang="ko-KR" altLang="en-US" b="1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및 프로젝트</a:t>
            </a:r>
            <a:r>
              <a:rPr lang="en-US" altLang="ko-KR" b="1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en-US" altLang="ko-KR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1/2)</a:t>
            </a:r>
            <a:endParaRPr lang="ko-KR" altLang="en-US" b="1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160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상세 </a:t>
            </a:r>
            <a:r>
              <a:rPr lang="ko-KR" altLang="en-US" dirty="0" smtClean="0"/>
              <a:t>커리큘럼</a:t>
            </a:r>
            <a:endParaRPr lang="ko-KR" altLang="en-US" sz="1800" dirty="0"/>
          </a:p>
        </p:txBody>
      </p:sp>
      <p:graphicFrame>
        <p:nvGraphicFramePr>
          <p:cNvPr id="188" name="Group 2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653414"/>
              </p:ext>
            </p:extLst>
          </p:nvPr>
        </p:nvGraphicFramePr>
        <p:xfrm>
          <a:off x="617838" y="1448111"/>
          <a:ext cx="8699156" cy="4656854"/>
        </p:xfrm>
        <a:graphic>
          <a:graphicData uri="http://schemas.openxmlformats.org/drawingml/2006/table">
            <a:tbl>
              <a:tblPr/>
              <a:tblGrid>
                <a:gridCol w="27759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8247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8240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5829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0184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200" b="1" kern="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6245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교과목명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62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200" b="1" kern="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6245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세부내용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62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200" b="1" kern="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6245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교육시간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006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lang="ko-KR" altLang="en-US" sz="12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4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078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lang="ko-KR" altLang="en-US" sz="12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4376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lang="ko-KR" altLang="en-US" sz="12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4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200" b="1" kern="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6245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이론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62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200" b="1" kern="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6245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실기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62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571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43762"/>
                          </a:solidFill>
                          <a:latin typeface="+mn-ea"/>
                          <a:ea typeface="+mn-ea"/>
                          <a:cs typeface="+mn-cs"/>
                        </a:rPr>
                        <a:t>데이터 저장 및 데이터 </a:t>
                      </a:r>
                      <a:r>
                        <a:rPr lang="ko-KR" altLang="en-US" sz="1200" b="1" kern="0" spc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43762"/>
                          </a:solidFill>
                          <a:latin typeface="+mn-ea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200" b="1" kern="0" spc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24376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43762"/>
                          </a:solidFill>
                          <a:latin typeface="+mn-ea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200" b="1" kern="0" spc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43762"/>
                          </a:solidFill>
                          <a:latin typeface="+mn-ea"/>
                          <a:ea typeface="+mn-ea"/>
                          <a:cs typeface="+mn-cs"/>
                        </a:rPr>
                        <a:t>서버사이드 컴포넌트 구현 및 개발</a:t>
                      </a:r>
                      <a:endParaRPr lang="ko-KR" altLang="en-US" sz="1200" b="1" kern="0" spc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243762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62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3A9F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200" b="1" kern="0" spc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MongoDB</a:t>
                      </a:r>
                    </a:p>
                    <a:p>
                      <a:pPr marL="85725" marR="0" indent="-85725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3A9F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200" b="1" kern="0" spc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MECAB +Weka </a:t>
                      </a:r>
                      <a:endParaRPr lang="en-US" altLang="ko-KR" sz="1200" b="1" kern="0" spc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8000" marR="17907" marT="17907" marB="1790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62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-1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24H</a:t>
                      </a:r>
                      <a:endParaRPr lang="en-US" sz="1200" b="1" kern="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62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-1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72H</a:t>
                      </a:r>
                      <a:endParaRPr lang="en-US" sz="1200" b="1" kern="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062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2047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1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4376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최종 </a:t>
                      </a:r>
                      <a:r>
                        <a:rPr lang="ko-KR" altLang="en-US" sz="1200" b="1" kern="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4376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C75E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3A9F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200" b="1" kern="0" spc="-15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팀프로젝트</a:t>
                      </a:r>
                      <a:r>
                        <a:rPr lang="ko-KR" altLang="en-US" sz="1200" b="1" kern="0" spc="-1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b="1" kern="0" spc="-1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1" kern="0" spc="-1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예시</a:t>
                      </a:r>
                      <a:r>
                        <a:rPr lang="en-US" altLang="ko-KR" sz="1200" b="1" kern="0" spc="-15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3A9F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0" spc="-1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200" b="1" kern="0" spc="-15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악성댓글</a:t>
                      </a:r>
                      <a:r>
                        <a:rPr lang="ko-KR" altLang="en-US" sz="1200" b="1" kern="0" spc="-1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1" kern="0" spc="-15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필터링</a:t>
                      </a:r>
                      <a:r>
                        <a:rPr lang="ko-KR" altLang="en-US" sz="1200" b="1" kern="0" spc="-1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1" kern="0" spc="-15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챗봇</a:t>
                      </a:r>
                      <a:endParaRPr lang="ko-KR" altLang="en-US" sz="1200" b="1" kern="0" spc="-15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3A9F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0" spc="-1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200" b="1" kern="0" spc="-15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전기차</a:t>
                      </a:r>
                      <a:r>
                        <a:rPr lang="ko-KR" altLang="en-US" sz="1200" b="1" kern="0" spc="-1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충전소 </a:t>
                      </a:r>
                      <a:r>
                        <a:rPr lang="ko-KR" altLang="en-US" sz="1200" b="1" kern="0" spc="-15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위치정보제공</a:t>
                      </a:r>
                      <a:r>
                        <a:rPr lang="ko-KR" altLang="en-US" sz="1200" b="1" kern="0" spc="-1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시스템</a:t>
                      </a: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3A9F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0" spc="-1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200" b="1" kern="0" spc="-15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지역기반</a:t>
                      </a:r>
                      <a:r>
                        <a:rPr lang="ko-KR" altLang="en-US" sz="1200" b="1" kern="0" spc="-1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1" kern="0" spc="-15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추천서비스</a:t>
                      </a:r>
                      <a:endParaRPr lang="ko-KR" altLang="en-US" sz="1200" b="1" kern="0" spc="-15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3A9F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0" spc="-1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200" b="1" kern="0" spc="-15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정보제공</a:t>
                      </a:r>
                      <a:r>
                        <a:rPr lang="ko-KR" altLang="en-US" sz="1200" b="1" kern="0" spc="-1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플랫폼 구축</a:t>
                      </a: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3A9F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0" spc="-1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1200" b="1" kern="0" spc="-15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어시스턴스</a:t>
                      </a:r>
                      <a:r>
                        <a:rPr lang="ko-KR" altLang="en-US" sz="1200" b="1" kern="0" spc="-1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대화형 </a:t>
                      </a:r>
                      <a:r>
                        <a:rPr lang="ko-KR" altLang="en-US" sz="1200" b="1" kern="0" spc="-15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챗봇</a:t>
                      </a:r>
                      <a:endParaRPr lang="en-US" altLang="ko-KR" sz="1200" b="1" kern="0" spc="-15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3A9F1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ko-KR" altLang="en-US" sz="1200" b="1" kern="0" spc="-1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현업 전문가들의 프로젝트</a:t>
                      </a:r>
                      <a:r>
                        <a:rPr lang="en-US" altLang="ko-KR" sz="1200" b="1" kern="0" spc="-1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0" spc="-15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멘토링</a:t>
                      </a:r>
                      <a:endParaRPr lang="en-US" altLang="ko-KR" sz="1200" b="1" kern="0" spc="-150" baseline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B0F0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3A9F1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ko-KR" altLang="en-US" sz="1200" b="1" kern="0" spc="-15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프로젝트 </a:t>
                      </a:r>
                      <a:r>
                        <a:rPr lang="ko-KR" altLang="en-US" sz="1200" b="1" kern="0" spc="-150" baseline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B0F0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경진대회</a:t>
                      </a:r>
                      <a:endParaRPr lang="ko-KR" altLang="en-US" sz="1200" b="1" kern="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B0F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08000" marR="17907" marT="17907" marB="1790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C75E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C75E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-1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240H</a:t>
                      </a:r>
                      <a:endParaRPr lang="en-US" sz="1200" b="1" kern="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C75ED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95" name="TextBox 194"/>
          <p:cNvSpPr txBox="1"/>
          <p:nvPr/>
        </p:nvSpPr>
        <p:spPr>
          <a:xfrm>
            <a:off x="634314" y="840259"/>
            <a:ext cx="416010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I </a:t>
            </a:r>
            <a:r>
              <a:rPr lang="ko-KR" altLang="en-US" b="1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정규교과</a:t>
            </a:r>
            <a:r>
              <a:rPr lang="ko-KR" altLang="en-US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및 프로젝트</a:t>
            </a:r>
            <a:r>
              <a:rPr lang="en-US" altLang="ko-KR" b="1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(2/2</a:t>
            </a:r>
            <a:r>
              <a:rPr lang="en-US" altLang="ko-KR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endParaRPr lang="ko-KR" altLang="en-US" b="1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135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상세 </a:t>
            </a:r>
            <a:r>
              <a:rPr lang="ko-KR" altLang="en-US" dirty="0" smtClean="0"/>
              <a:t>커리큘럼</a:t>
            </a:r>
            <a:endParaRPr lang="ko-KR" altLang="en-US" sz="1800" dirty="0"/>
          </a:p>
        </p:txBody>
      </p:sp>
      <p:graphicFrame>
        <p:nvGraphicFramePr>
          <p:cNvPr id="188" name="Group 2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566870"/>
              </p:ext>
            </p:extLst>
          </p:nvPr>
        </p:nvGraphicFramePr>
        <p:xfrm>
          <a:off x="617838" y="1448113"/>
          <a:ext cx="8699157" cy="4887370"/>
        </p:xfrm>
        <a:graphic>
          <a:graphicData uri="http://schemas.openxmlformats.org/drawingml/2006/table">
            <a:tbl>
              <a:tblPr/>
              <a:tblGrid>
                <a:gridCol w="27942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7018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173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1737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67177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200" b="1" kern="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6245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교과목명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62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200" b="1" kern="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6245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세부내용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6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62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200" b="1" kern="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6245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교육시간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006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lang="ko-KR" altLang="en-US" sz="12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4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8969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lang="ko-KR" altLang="en-US" sz="12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4376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lang="ko-KR" altLang="en-US" sz="1200" b="1" kern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4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200" b="1" kern="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6245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이론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62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200" b="1" kern="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6245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실기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62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52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43762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Git</a:t>
                      </a:r>
                      <a:r>
                        <a:rPr lang="en-US" altLang="ko-KR" sz="1100" b="1" kern="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43762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/GitHub </a:t>
                      </a:r>
                      <a:r>
                        <a:rPr lang="ko-KR" altLang="en-US" sz="1100" b="1" kern="0" spc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43762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특강</a:t>
                      </a:r>
                      <a:endParaRPr lang="ko-KR" altLang="en-US" sz="1100" b="1" kern="0" spc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24376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62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1" kern="0" spc="-15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Git</a:t>
                      </a:r>
                      <a:r>
                        <a:rPr lang="en-US" altLang="ko-KR" sz="1100" b="1" kern="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1" kern="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이해</a:t>
                      </a:r>
                    </a:p>
                    <a:p>
                      <a:pPr marL="171450" marR="0" indent="-17145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1" kern="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GitHub </a:t>
                      </a:r>
                      <a:r>
                        <a:rPr lang="ko-KR" altLang="en-US" sz="1100" b="1" kern="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활용</a:t>
                      </a:r>
                      <a:endParaRPr lang="ko-KR" altLang="en-US" sz="1100" b="1" kern="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62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16H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62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kern="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852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43762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취업특강</a:t>
                      </a:r>
                      <a:endParaRPr lang="ko-KR" altLang="en-US" sz="1100" b="1" kern="0" spc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24376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kern="0" spc="-1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이력서</a:t>
                      </a:r>
                      <a:r>
                        <a:rPr lang="en-US" altLang="ko-KR" sz="1100" b="1" kern="0" spc="-1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1" kern="0" spc="-1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자소서 작성</a:t>
                      </a:r>
                      <a:endParaRPr lang="ko-KR" altLang="en-US" sz="1100" b="1" kern="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0" spc="-1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8H</a:t>
                      </a:r>
                      <a:endParaRPr lang="en-US" altLang="ko-KR" sz="1100" b="1" kern="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kern="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520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43762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이러닝</a:t>
                      </a:r>
                      <a:endParaRPr lang="ko-KR" altLang="en-US" sz="1100" b="1" kern="0" spc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243762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kern="0" spc="-1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업무에 바로 쓰는</a:t>
                      </a:r>
                      <a:r>
                        <a:rPr lang="en-US" altLang="ko-KR" sz="1100" b="1" kern="0" spc="-1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SQL </a:t>
                      </a:r>
                      <a:r>
                        <a:rPr lang="ko-KR" altLang="en-US" sz="1100" b="1" kern="0" spc="-15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튜닝입문</a:t>
                      </a:r>
                      <a:endParaRPr lang="ko-KR" altLang="en-US" sz="1100" b="1" kern="0" spc="-15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10H</a:t>
                      </a:r>
                      <a:endParaRPr lang="en-US" altLang="ko-KR" sz="1100" b="1" kern="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kern="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85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kern="0" spc="-1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최적의 코딩을 </a:t>
                      </a:r>
                      <a:r>
                        <a:rPr lang="ko-KR" altLang="en-US" sz="1100" b="1" kern="0" spc="-15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결정하는기본</a:t>
                      </a:r>
                      <a:r>
                        <a:rPr lang="ko-KR" altLang="en-US" sz="1100" b="1" kern="0" spc="-1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알고리즘</a:t>
                      </a:r>
                      <a:endParaRPr lang="en-US" altLang="ko-KR" sz="1100" b="1" kern="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0" spc="-1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4H</a:t>
                      </a:r>
                      <a:endParaRPr lang="en-US" altLang="ko-KR" sz="1100" b="1" kern="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kern="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85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kern="0" spc="-1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업무에 바로 쓰는 자바프로그래밍 입문</a:t>
                      </a:r>
                      <a:endParaRPr lang="en-US" altLang="ko-KR" sz="1100" b="1" kern="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0" spc="-1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16H</a:t>
                      </a:r>
                      <a:endParaRPr lang="en-US" altLang="ko-KR" sz="1100" b="1" kern="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kern="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85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kern="0" spc="-1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처음 배우는 </a:t>
                      </a:r>
                      <a:r>
                        <a:rPr lang="ko-KR" altLang="en-US" sz="1100" b="1" kern="0" spc="-15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챗봇</a:t>
                      </a:r>
                      <a:r>
                        <a:rPr lang="en-US" altLang="ko-KR" sz="1100" b="1" kern="0" spc="-1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100" b="1" kern="0" spc="-15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ChatBot</a:t>
                      </a:r>
                      <a:r>
                        <a:rPr lang="en-US" altLang="ko-KR" sz="1100" b="1" kern="0" spc="-1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  <a:endParaRPr lang="en-US" altLang="ko-KR" sz="1100" b="1" kern="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15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10H</a:t>
                      </a:r>
                      <a:endParaRPr lang="en-US" altLang="ko-KR" sz="1100" b="1" kern="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kern="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34314" y="840259"/>
            <a:ext cx="416010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I </a:t>
            </a:r>
            <a:r>
              <a:rPr lang="ko-KR" altLang="en-US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특강 및 </a:t>
            </a:r>
            <a:r>
              <a:rPr lang="ko-KR" altLang="en-US" b="1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이러닝</a:t>
            </a:r>
            <a:r>
              <a:rPr lang="ko-KR" altLang="en-US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b="1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상시학습</a:t>
            </a:r>
            <a:endParaRPr lang="ko-KR" altLang="en-US" b="1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29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4603</TotalTime>
  <Words>1123</Words>
  <Application>Microsoft Office PowerPoint</Application>
  <PresentationFormat>A4 용지(210x297mm)</PresentationFormat>
  <Paragraphs>249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SamsungOneKorean 400</vt:lpstr>
      <vt:lpstr>나눔스퀘어</vt:lpstr>
      <vt:lpstr>나눔스퀘어 Bold</vt:lpstr>
      <vt:lpstr>맑은 고딕</vt:lpstr>
      <vt:lpstr>맑은 고딕 Semilight</vt:lpstr>
      <vt:lpstr>Arial</vt:lpstr>
      <vt:lpstr>Calibri</vt:lpstr>
      <vt:lpstr>Calibri Light</vt:lpstr>
      <vt:lpstr>Segoe UI</vt:lpstr>
      <vt:lpstr>Wingdings</vt:lpstr>
      <vt:lpstr>Office 테마</vt:lpstr>
      <vt:lpstr>PowerPoint 프레젠테이션</vt:lpstr>
      <vt:lpstr>IT 개발 관련 분야 기업에서 요구하는 직무: 백엔드 개발자</vt:lpstr>
      <vt:lpstr>1. K-디지털 트레이닝 과정의 특화성</vt:lpstr>
      <vt:lpstr>2. 과정 개요</vt:lpstr>
      <vt:lpstr>3. 과정 로드맵</vt:lpstr>
      <vt:lpstr>4. 과정 특장점 | 러닝플랫폼</vt:lpstr>
      <vt:lpstr>5. 상세 커리큘럼</vt:lpstr>
      <vt:lpstr>5. 상세 커리큘럼</vt:lpstr>
      <vt:lpstr>5. 상세 커리큘럼</vt:lpstr>
      <vt:lpstr>6. 훈련생 선발_선발 기준 및 절차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멀티캠퍼스</dc:creator>
  <cp:lastModifiedBy>Windows 사용자</cp:lastModifiedBy>
  <cp:revision>648</cp:revision>
  <dcterms:created xsi:type="dcterms:W3CDTF">2020-10-28T09:32:52Z</dcterms:created>
  <dcterms:modified xsi:type="dcterms:W3CDTF">2022-11-21T01:26:03Z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C:\mySingle\TEMP\과정개요서_2022년 K-디지털([멀티잇]백엔드 개발자 취업캠프(Java))_221117_최종.pptx</vt:lpwstr>
  </property>
</Properties>
</file>